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60" r:id="rId4"/>
  </p:sldMasterIdLst>
  <p:notesMasterIdLst>
    <p:notesMasterId r:id="rId15"/>
  </p:notesMasterIdLst>
  <p:handoutMasterIdLst>
    <p:handoutMasterId r:id="rId16"/>
  </p:handoutMasterIdLst>
  <p:sldIdLst>
    <p:sldId id="256" r:id="rId5"/>
    <p:sldId id="260" r:id="rId6"/>
    <p:sldId id="271" r:id="rId7"/>
    <p:sldId id="272" r:id="rId8"/>
    <p:sldId id="273" r:id="rId9"/>
    <p:sldId id="274" r:id="rId10"/>
    <p:sldId id="275" r:id="rId11"/>
    <p:sldId id="279" r:id="rId12"/>
    <p:sldId id="276" r:id="rId13"/>
    <p:sldId id="277" r:id="rId14"/>
  </p:sldIdLst>
  <p:sldSz cx="9144000" cy="5143500" type="screen16x9"/>
  <p:notesSz cx="6858000" cy="9144000"/>
  <p:defaultTextStyle>
    <a:defPPr>
      <a:defRPr lang="fr-FR"/>
    </a:defPPr>
    <a:lvl1pPr marL="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9AA0EFE-CC3F-EEE0-DE1D-FE35463FE210}" v="129" dt="2025-02-21T10:13:34.99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>
        <p:guide orient="horz" pos="1620"/>
        <p:guide pos="2880"/>
      </p:guideLst>
    </p:cSldViewPr>
  </p:slide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microsoft.com/office/2015/10/relationships/revisionInfo" Target="revisionInfo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CH">
              <a:latin typeface="Arial" panose="020B0604020202020204" pitchFamily="34" charset="0"/>
            </a:endParaRP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5279B33-A94D-4C8C-88C2-619932967EF3}" type="datetimeFigureOut">
              <a:rPr lang="fr-CH" smtClean="0">
                <a:latin typeface="Arial" panose="020B0604020202020204" pitchFamily="34" charset="0"/>
              </a:rPr>
              <a:t>24.02.2025</a:t>
            </a:fld>
            <a:endParaRPr lang="fr-CH">
              <a:latin typeface="Arial" panose="020B0604020202020204" pitchFamily="34" charset="0"/>
            </a:endParaRP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CH">
              <a:latin typeface="Arial" panose="020B0604020202020204" pitchFamily="34" charset="0"/>
            </a:endParaRP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7BF4AF0-8439-436D-BEF0-52070F19E1B6}" type="slidenum">
              <a:rPr lang="fr-CH" smtClean="0">
                <a:latin typeface="Arial" panose="020B0604020202020204" pitchFamily="34" charset="0"/>
              </a:rPr>
              <a:t>‹#›</a:t>
            </a:fld>
            <a:endParaRPr lang="fr-CH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2490568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panose="020B0604020202020204" pitchFamily="34" charset="0"/>
              </a:defRPr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panose="020B0604020202020204" pitchFamily="34" charset="0"/>
              </a:defRPr>
            </a:lvl1pPr>
          </a:lstStyle>
          <a:p>
            <a:fld id="{F8103E42-5239-1A40-AD33-3EE7E9DDF5FD}" type="datetimeFigureOut">
              <a:rPr lang="fr-FR" smtClean="0"/>
              <a:pPr/>
              <a:t>24/02/2025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panose="020B0604020202020204" pitchFamily="34" charset="0"/>
              </a:defRPr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 panose="020B0604020202020204" pitchFamily="34" charset="0"/>
              </a:defRPr>
            </a:lvl1pPr>
          </a:lstStyle>
          <a:p>
            <a:fld id="{4CF50783-AAED-1941-8BCC-9F6140F0A6B1}" type="slidenum">
              <a:rPr lang="fr-FR" smtClean="0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267427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Espace réservé pour une image  11">
            <a:extLst>
              <a:ext uri="{FF2B5EF4-FFF2-40B4-BE49-F238E27FC236}">
                <a16:creationId xmlns:a16="http://schemas.microsoft.com/office/drawing/2014/main" id="{4CF6F629-51E7-9F40-939D-F50AE3925ADE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331913" y="0"/>
            <a:ext cx="7812087" cy="4948238"/>
          </a:xfrm>
        </p:spPr>
        <p:txBody>
          <a:bodyPr/>
          <a:lstStyle/>
          <a:p>
            <a:r>
              <a:rPr lang="fr-FR"/>
              <a:t>Cliquez sur l'icône pour ajouter une image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405563" y="786535"/>
            <a:ext cx="2738437" cy="2338387"/>
          </a:xfrm>
          <a:solidFill>
            <a:schemeClr val="accent1"/>
          </a:solidFill>
        </p:spPr>
        <p:txBody>
          <a:bodyPr lIns="216000" anchor="ctr" anchorCtr="0">
            <a:normAutofit/>
          </a:bodyPr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6763" y="3124922"/>
            <a:ext cx="1828800" cy="1568450"/>
          </a:xfrm>
          <a:solidFill>
            <a:schemeClr val="tx1"/>
          </a:solidFill>
        </p:spPr>
        <p:txBody>
          <a:bodyPr lIns="90000" anchor="ctr" anchorCtr="0">
            <a:normAutofit/>
          </a:bodyPr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fr-FR"/>
              <a:t>Modifiez le style des sous-titres du masque</a:t>
            </a:r>
            <a:endParaRPr lang="en-US"/>
          </a:p>
        </p:txBody>
      </p:sp>
      <p:pic>
        <p:nvPicPr>
          <p:cNvPr id="9" name="Image 8">
            <a:extLst>
              <a:ext uri="{FF2B5EF4-FFF2-40B4-BE49-F238E27FC236}">
                <a16:creationId xmlns:a16="http://schemas.microsoft.com/office/drawing/2014/main" id="{6535A482-EC85-1C41-A1E4-7882A0E39FF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2647" y="80283"/>
            <a:ext cx="1175301" cy="508655"/>
          </a:xfrm>
          <a:prstGeom prst="rect">
            <a:avLst/>
          </a:prstGeom>
        </p:spPr>
      </p:pic>
      <p:sp>
        <p:nvSpPr>
          <p:cNvPr id="16" name="Espace réservé du texte 4">
            <a:extLst>
              <a:ext uri="{FF2B5EF4-FFF2-40B4-BE49-F238E27FC236}">
                <a16:creationId xmlns:a16="http://schemas.microsoft.com/office/drawing/2014/main" id="{01960462-6F28-0740-916D-499D3BEDB2BE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6400800" y="4683125"/>
            <a:ext cx="1828800" cy="460375"/>
          </a:xfrm>
          <a:solidFill>
            <a:schemeClr val="bg1"/>
          </a:solidFill>
        </p:spPr>
        <p:txBody>
          <a:bodyPr lIns="90000" anchor="ctr">
            <a:noAutofit/>
          </a:bodyPr>
          <a:lstStyle>
            <a:lvl1pPr marL="0" indent="0" algn="ctr">
              <a:buNone/>
              <a:defRPr sz="1100"/>
            </a:lvl1pPr>
          </a:lstStyle>
          <a:p>
            <a:pPr lvl="0"/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1E187583-F16A-6F41-8B68-000F9C9C20D3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82550" y="4440264"/>
            <a:ext cx="698500" cy="507975"/>
          </a:xfrm>
        </p:spPr>
        <p:txBody>
          <a:bodyPr lIns="0" tIns="0" rIns="0" bIns="0" anchor="b" anchorCtr="0">
            <a:noAutofit/>
          </a:bodyPr>
          <a:lstStyle>
            <a:lvl1pPr marL="114300" indent="-107950">
              <a:buFontTx/>
              <a:buBlip>
                <a:blip r:embed="rId3"/>
              </a:buBlip>
              <a:tabLst/>
              <a:defRPr sz="700">
                <a:solidFill>
                  <a:schemeClr val="tx1"/>
                </a:solidFill>
              </a:defRPr>
            </a:lvl1pPr>
          </a:lstStyle>
          <a:p>
            <a:r>
              <a:rPr lang="fr-FR"/>
              <a:t>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57788087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 userDrawn="1">
          <p15:clr>
            <a:srgbClr val="FBAE40"/>
          </p15:clr>
        </p15:guide>
        <p15:guide id="2" pos="2880" userDrawn="1">
          <p15:clr>
            <a:srgbClr val="FBAE40"/>
          </p15:clr>
        </p15:guide>
        <p15:guide id="3" pos="126" userDrawn="1">
          <p15:clr>
            <a:srgbClr val="FBAE40"/>
          </p15:clr>
        </p15:guide>
        <p15:guide id="5" orient="horz" pos="123" userDrawn="1">
          <p15:clr>
            <a:srgbClr val="FBAE40"/>
          </p15:clr>
        </p15:guide>
        <p15:guide id="6" orient="horz" pos="3117" userDrawn="1">
          <p15:clr>
            <a:srgbClr val="FBAE40"/>
          </p15:clr>
        </p15:guide>
        <p15:guide id="7" pos="839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04875" y="1563688"/>
            <a:ext cx="3671466" cy="3263504"/>
          </a:xfrm>
        </p:spPr>
        <p:txBody>
          <a:bodyPr/>
          <a:lstStyle/>
          <a:p>
            <a:pPr lvl="0"/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9772" y="1563688"/>
            <a:ext cx="3671466" cy="3263504"/>
          </a:xfrm>
        </p:spPr>
        <p:txBody>
          <a:bodyPr/>
          <a:lstStyle/>
          <a:p>
            <a:pPr lvl="0"/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8" name="Titre 7">
            <a:extLst>
              <a:ext uri="{FF2B5EF4-FFF2-40B4-BE49-F238E27FC236}">
                <a16:creationId xmlns:a16="http://schemas.microsoft.com/office/drawing/2014/main" id="{6897D737-724C-984A-82E1-2A2DBD5F62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9" name="Espace réservé de la date 8">
            <a:extLst>
              <a:ext uri="{FF2B5EF4-FFF2-40B4-BE49-F238E27FC236}">
                <a16:creationId xmlns:a16="http://schemas.microsoft.com/office/drawing/2014/main" id="{E34C2B73-67B7-BB4C-AE0F-7D16D8DDD2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CH"/>
              <a:t>NAME EVENT / NAME PRESENTATION</a:t>
            </a:r>
            <a:endParaRPr lang="fr-FR"/>
          </a:p>
        </p:txBody>
      </p:sp>
      <p:sp>
        <p:nvSpPr>
          <p:cNvPr id="10" name="Espace réservé du pied de page 9">
            <a:extLst>
              <a:ext uri="{FF2B5EF4-FFF2-40B4-BE49-F238E27FC236}">
                <a16:creationId xmlns:a16="http://schemas.microsoft.com/office/drawing/2014/main" id="{C9FF6AA9-AC16-D748-B815-56221BFFFB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Speaker </a:t>
            </a:r>
          </a:p>
        </p:txBody>
      </p:sp>
      <p:sp>
        <p:nvSpPr>
          <p:cNvPr id="11" name="Espace réservé du numéro de diapositive 10">
            <a:extLst>
              <a:ext uri="{FF2B5EF4-FFF2-40B4-BE49-F238E27FC236}">
                <a16:creationId xmlns:a16="http://schemas.microsoft.com/office/drawing/2014/main" id="{DD59D891-3F23-D04C-AB43-6FA4220AFE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E1CD7C-2161-7D43-862E-CE4C333CD873}" type="slidenum">
              <a:rPr lang="fr-FR" smtClean="0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767062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re 5">
            <a:extLst>
              <a:ext uri="{FF2B5EF4-FFF2-40B4-BE49-F238E27FC236}">
                <a16:creationId xmlns:a16="http://schemas.microsoft.com/office/drawing/2014/main" id="{9BFFD8D9-6AAA-B44F-8BD5-98D7A6546A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084C64CE-C88F-2044-AD84-19F588F189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CH"/>
              <a:t>NAME EVENT / NAME PRESENTATION</a:t>
            </a:r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A948AF20-C2DF-3542-BB6A-8354A98173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Speaker </a:t>
            </a:r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71083942-1443-BC45-9F95-32C82A8DCD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E1CD7C-2161-7D43-862E-CE4C333CD873}" type="slidenum">
              <a:rPr lang="fr-FR" smtClean="0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7403935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pour une image  6">
            <a:extLst>
              <a:ext uri="{FF2B5EF4-FFF2-40B4-BE49-F238E27FC236}">
                <a16:creationId xmlns:a16="http://schemas.microsoft.com/office/drawing/2014/main" id="{625DAC6D-23F0-6941-BE81-E7A79CA3AFFD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904875" y="0"/>
            <a:ext cx="8239125" cy="5143500"/>
          </a:xfrm>
        </p:spPr>
        <p:txBody>
          <a:bodyPr/>
          <a:lstStyle/>
          <a:p>
            <a:r>
              <a:rPr lang="fr-FR"/>
              <a:t>Cliquez sur l'icône pour ajouter une image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05563" y="2571750"/>
            <a:ext cx="2738437" cy="2111375"/>
          </a:xfrm>
          <a:solidFill>
            <a:schemeClr val="accent2"/>
          </a:solidFill>
        </p:spPr>
        <p:txBody>
          <a:bodyPr anchor="ctr" anchorCtr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60E5EA1C-63CE-2C4F-B9F4-39FDBC14B9A3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r>
              <a:rPr lang="fr-CH"/>
              <a:t>NAME EVENT / NAME PRESENTATION</a:t>
            </a:r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8E7A5892-F23D-BD48-84D1-FD279BA16865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fr-FR"/>
              <a:t>Speaker 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6C516D46-C7BB-2141-A4EE-18D1756414F6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E1E1CD7C-2161-7D43-862E-CE4C333CD873}" type="slidenum">
              <a:rPr lang="fr-FR" smtClean="0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4094835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pour une image  6">
            <a:extLst>
              <a:ext uri="{FF2B5EF4-FFF2-40B4-BE49-F238E27FC236}">
                <a16:creationId xmlns:a16="http://schemas.microsoft.com/office/drawing/2014/main" id="{625DAC6D-23F0-6941-BE81-E7A79CA3AFFD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904875" y="0"/>
            <a:ext cx="7726363" cy="5143500"/>
          </a:xfrm>
        </p:spPr>
        <p:txBody>
          <a:bodyPr/>
          <a:lstStyle/>
          <a:p>
            <a:r>
              <a:rPr lang="fr-FR"/>
              <a:t>Cliquez sur l'icône pour ajouter une image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91E6F4EB-CC02-6E4D-9146-CE4A7A789A95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r>
              <a:rPr lang="fr-CH"/>
              <a:t>NAME EVENT / NAME PRESENTATION</a:t>
            </a:r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DED4AA2C-29B3-CA42-B7C3-C932911A7586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fr-FR"/>
              <a:t>Speaker </a:t>
            </a:r>
          </a:p>
        </p:txBody>
      </p:sp>
      <p:sp>
        <p:nvSpPr>
          <p:cNvPr id="8" name="Espace réservé du numéro de diapositive 7">
            <a:extLst>
              <a:ext uri="{FF2B5EF4-FFF2-40B4-BE49-F238E27FC236}">
                <a16:creationId xmlns:a16="http://schemas.microsoft.com/office/drawing/2014/main" id="{0FE7A1E3-AAEC-7641-B6C5-8D9FC0B6A211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E1E1CD7C-2161-7D43-862E-CE4C333CD873}" type="slidenum">
              <a:rPr lang="fr-FR" smtClean="0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0172720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pour une image  6">
            <a:extLst>
              <a:ext uri="{FF2B5EF4-FFF2-40B4-BE49-F238E27FC236}">
                <a16:creationId xmlns:a16="http://schemas.microsoft.com/office/drawing/2014/main" id="{625DAC6D-23F0-6941-BE81-E7A79CA3AFFD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904875" y="3114674"/>
            <a:ext cx="8239125" cy="2028825"/>
          </a:xfrm>
        </p:spPr>
        <p:txBody>
          <a:bodyPr/>
          <a:lstStyle/>
          <a:p>
            <a:r>
              <a:rPr lang="fr-FR"/>
              <a:t>Cliquez sur l'icône pour ajouter une image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7"/>
          </p:nvPr>
        </p:nvSpPr>
        <p:spPr>
          <a:xfrm>
            <a:off x="904875" y="1563688"/>
            <a:ext cx="7646988" cy="1436687"/>
          </a:xfrm>
        </p:spPr>
        <p:txBody>
          <a:bodyPr/>
          <a:lstStyle>
            <a:lvl4pPr>
              <a:defRPr>
                <a:latin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</a:defRPr>
            </a:lvl5pPr>
          </a:lstStyle>
          <a:p>
            <a:pPr lvl="0"/>
            <a:r>
              <a:rPr lang="fr-FR"/>
              <a:t>Modifier les styles du texte du masque
Deuxième niveau
Troisième niveau
Quatrième niveau
Cinquième niveau</a:t>
            </a:r>
            <a:endParaRPr lang="fr-CH"/>
          </a:p>
        </p:txBody>
      </p:sp>
      <p:sp>
        <p:nvSpPr>
          <p:cNvPr id="6" name="Espace réservé de la date 5">
            <a:extLst>
              <a:ext uri="{FF2B5EF4-FFF2-40B4-BE49-F238E27FC236}">
                <a16:creationId xmlns:a16="http://schemas.microsoft.com/office/drawing/2014/main" id="{37CF3032-2465-874C-B786-95E1B594A5AB}"/>
              </a:ext>
            </a:extLst>
          </p:cNvPr>
          <p:cNvSpPr>
            <a:spLocks noGrp="1"/>
          </p:cNvSpPr>
          <p:nvPr>
            <p:ph type="dt" sz="half" idx="18"/>
          </p:nvPr>
        </p:nvSpPr>
        <p:spPr/>
        <p:txBody>
          <a:bodyPr/>
          <a:lstStyle/>
          <a:p>
            <a:r>
              <a:rPr lang="fr-CH"/>
              <a:t>NAME EVENT / NAME PRESENTATION</a:t>
            </a:r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AAF73E2A-22D7-894A-9267-185CB4E4B13E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/>
        <p:txBody>
          <a:bodyPr/>
          <a:lstStyle/>
          <a:p>
            <a:r>
              <a:rPr lang="fr-FR"/>
              <a:t>Speaker </a:t>
            </a:r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39D9777C-EC90-1141-9E30-4B4F669C2BE1}"/>
              </a:ext>
            </a:extLst>
          </p:cNvPr>
          <p:cNvSpPr>
            <a:spLocks noGrp="1"/>
          </p:cNvSpPr>
          <p:nvPr>
            <p:ph type="sldNum" sz="quarter" idx="20"/>
          </p:nvPr>
        </p:nvSpPr>
        <p:spPr/>
        <p:txBody>
          <a:bodyPr/>
          <a:lstStyle/>
          <a:p>
            <a:fld id="{E1E1CD7C-2161-7D43-862E-CE4C333CD873}" type="slidenum">
              <a:rPr lang="fr-FR" smtClean="0"/>
              <a:pPr/>
              <a:t>‹#›</a:t>
            </a:fld>
            <a:endParaRPr lang="fr-FR"/>
          </a:p>
        </p:txBody>
      </p:sp>
      <p:sp>
        <p:nvSpPr>
          <p:cNvPr id="11" name="Titre 10">
            <a:extLst>
              <a:ext uri="{FF2B5EF4-FFF2-40B4-BE49-F238E27FC236}">
                <a16:creationId xmlns:a16="http://schemas.microsoft.com/office/drawing/2014/main" id="{0E011164-727C-4C46-B34E-7729CB350E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</p:spTree>
    <p:extLst>
      <p:ext uri="{BB962C8B-B14F-4D97-AF65-F5344CB8AC3E}">
        <p14:creationId xmlns:p14="http://schemas.microsoft.com/office/powerpoint/2010/main" val="353115612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4D8101AB-8ACE-BB4C-9D61-B4AABFE115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CH"/>
              <a:t>NAME EVENT / NAME PRESENTATION</a:t>
            </a:r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5F9CFC1D-0B2A-0A4E-9C0D-682EECA557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Speaker </a:t>
            </a:r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56622065-A833-2340-B0FD-ACB065A3B8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E1CD7C-2161-7D43-862E-CE4C333CD873}" type="slidenum">
              <a:rPr lang="fr-FR" smtClean="0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948407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4A9F6C81-AE59-DE44-BF60-E773080CD91C}"/>
              </a:ext>
            </a:extLst>
          </p:cNvPr>
          <p:cNvSpPr/>
          <p:nvPr userDrawn="1"/>
        </p:nvSpPr>
        <p:spPr>
          <a:xfrm>
            <a:off x="4572000" y="0"/>
            <a:ext cx="4572000" cy="5143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latin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0" y="777875"/>
            <a:ext cx="4058920" cy="1793875"/>
          </a:xfrm>
        </p:spPr>
        <p:txBody>
          <a:bodyPr anchor="ctr" anchorCtr="0">
            <a:normAutofit/>
          </a:bodyPr>
          <a:lstStyle>
            <a:lvl1pPr>
              <a:defRPr sz="3200">
                <a:solidFill>
                  <a:schemeClr val="bg1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0" y="2571750"/>
            <a:ext cx="4058920" cy="2156508"/>
          </a:xfrm>
        </p:spPr>
        <p:txBody>
          <a:bodyPr/>
          <a:lstStyle>
            <a:lvl1pPr marL="0" indent="0">
              <a:buNone/>
              <a:defRPr sz="1800">
                <a:solidFill>
                  <a:schemeClr val="bg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9" name="Espace réservé pour une image  8">
            <a:extLst>
              <a:ext uri="{FF2B5EF4-FFF2-40B4-BE49-F238E27FC236}">
                <a16:creationId xmlns:a16="http://schemas.microsoft.com/office/drawing/2014/main" id="{C58F136D-3292-C745-91DE-A21191C16FE7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904875" y="0"/>
            <a:ext cx="3667125" cy="5143500"/>
          </a:xfrm>
        </p:spPr>
        <p:txBody>
          <a:bodyPr/>
          <a:lstStyle/>
          <a:p>
            <a:r>
              <a:rPr lang="fr-FR"/>
              <a:t>Cliquez sur l'icône pour ajouter une image</a:t>
            </a:r>
          </a:p>
        </p:txBody>
      </p:sp>
      <p:sp>
        <p:nvSpPr>
          <p:cNvPr id="12" name="Espace réservé de la date 11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r>
              <a:rPr lang="fr-CH"/>
              <a:t>NAME EVENT / NAME PRESENTATION</a:t>
            </a:r>
            <a:endParaRPr lang="fr-FR"/>
          </a:p>
        </p:txBody>
      </p:sp>
      <p:sp>
        <p:nvSpPr>
          <p:cNvPr id="13" name="Espace réservé du pied de page 12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r-FR"/>
              <a:t>Speaker </a:t>
            </a:r>
          </a:p>
        </p:txBody>
      </p:sp>
      <p:sp>
        <p:nvSpPr>
          <p:cNvPr id="14" name="Espace réservé du numéro de diapositive 13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E1E1CD7C-2161-7D43-862E-CE4C333CD873}" type="slidenum">
              <a:rPr lang="fr-FR" smtClean="0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888642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4A9F6C81-AE59-DE44-BF60-E773080CD91C}"/>
              </a:ext>
            </a:extLst>
          </p:cNvPr>
          <p:cNvSpPr/>
          <p:nvPr userDrawn="1"/>
        </p:nvSpPr>
        <p:spPr>
          <a:xfrm>
            <a:off x="4572000" y="0"/>
            <a:ext cx="4572000" cy="51435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latin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0" y="777875"/>
            <a:ext cx="4058920" cy="1793875"/>
          </a:xfrm>
        </p:spPr>
        <p:txBody>
          <a:bodyPr anchor="ctr" anchorCtr="0">
            <a:normAutofit/>
          </a:bodyPr>
          <a:lstStyle>
            <a:lvl1pPr>
              <a:defRPr sz="3200">
                <a:solidFill>
                  <a:schemeClr val="bg1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0" y="2571750"/>
            <a:ext cx="4058920" cy="2156508"/>
          </a:xfrm>
        </p:spPr>
        <p:txBody>
          <a:bodyPr/>
          <a:lstStyle>
            <a:lvl1pPr marL="0" indent="0">
              <a:buNone/>
              <a:defRPr sz="1800">
                <a:solidFill>
                  <a:schemeClr val="bg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9" name="Espace réservé pour une image  8">
            <a:extLst>
              <a:ext uri="{FF2B5EF4-FFF2-40B4-BE49-F238E27FC236}">
                <a16:creationId xmlns:a16="http://schemas.microsoft.com/office/drawing/2014/main" id="{C58F136D-3292-C745-91DE-A21191C16FE7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904875" y="0"/>
            <a:ext cx="3667125" cy="5143500"/>
          </a:xfrm>
        </p:spPr>
        <p:txBody>
          <a:bodyPr/>
          <a:lstStyle/>
          <a:p>
            <a:r>
              <a:rPr lang="fr-FR"/>
              <a:t>Cliquez sur l'icône pour ajouter une image</a:t>
            </a:r>
          </a:p>
        </p:txBody>
      </p:sp>
      <p:sp>
        <p:nvSpPr>
          <p:cNvPr id="12" name="Espace réservé de la date 11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r>
              <a:rPr lang="fr-CH"/>
              <a:t>NAME EVENT / NAME PRESENTATION</a:t>
            </a:r>
            <a:endParaRPr lang="fr-FR"/>
          </a:p>
        </p:txBody>
      </p:sp>
      <p:sp>
        <p:nvSpPr>
          <p:cNvPr id="13" name="Espace réservé du pied de page 12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r-FR"/>
              <a:t>Speaker </a:t>
            </a:r>
          </a:p>
        </p:txBody>
      </p:sp>
      <p:sp>
        <p:nvSpPr>
          <p:cNvPr id="14" name="Espace réservé du numéro de diapositive 13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E1E1CD7C-2161-7D43-862E-CE4C333CD873}" type="slidenum">
              <a:rPr lang="fr-FR" smtClean="0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681773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4A9F6C81-AE59-DE44-BF60-E773080CD91C}"/>
              </a:ext>
            </a:extLst>
          </p:cNvPr>
          <p:cNvSpPr/>
          <p:nvPr userDrawn="1"/>
        </p:nvSpPr>
        <p:spPr>
          <a:xfrm>
            <a:off x="4572000" y="0"/>
            <a:ext cx="4572000" cy="51435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latin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0" y="777875"/>
            <a:ext cx="4058920" cy="1793875"/>
          </a:xfrm>
        </p:spPr>
        <p:txBody>
          <a:bodyPr anchor="ctr" anchorCtr="0">
            <a:normAutofit/>
          </a:bodyPr>
          <a:lstStyle>
            <a:lvl1pPr>
              <a:defRPr sz="3200">
                <a:solidFill>
                  <a:schemeClr val="bg1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0" y="2571750"/>
            <a:ext cx="4058920" cy="2156508"/>
          </a:xfrm>
        </p:spPr>
        <p:txBody>
          <a:bodyPr/>
          <a:lstStyle>
            <a:lvl1pPr marL="0" indent="0">
              <a:buNone/>
              <a:defRPr sz="1800">
                <a:solidFill>
                  <a:schemeClr val="bg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9" name="Espace réservé pour une image  8">
            <a:extLst>
              <a:ext uri="{FF2B5EF4-FFF2-40B4-BE49-F238E27FC236}">
                <a16:creationId xmlns:a16="http://schemas.microsoft.com/office/drawing/2014/main" id="{C58F136D-3292-C745-91DE-A21191C16FE7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904875" y="0"/>
            <a:ext cx="3667125" cy="5143500"/>
          </a:xfrm>
        </p:spPr>
        <p:txBody>
          <a:bodyPr/>
          <a:lstStyle/>
          <a:p>
            <a:r>
              <a:rPr lang="fr-FR"/>
              <a:t>Cliquez sur l'icône pour ajouter une image</a:t>
            </a:r>
          </a:p>
        </p:txBody>
      </p:sp>
      <p:sp>
        <p:nvSpPr>
          <p:cNvPr id="8" name="Espace réservé de la date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r>
              <a:rPr lang="fr-CH"/>
              <a:t>NAME EVENT / NAME PRESENTATION</a:t>
            </a:r>
            <a:endParaRPr lang="fr-FR"/>
          </a:p>
        </p:txBody>
      </p:sp>
      <p:sp>
        <p:nvSpPr>
          <p:cNvPr id="10" name="Espace réservé du pied de page 9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r-FR"/>
              <a:t>Speaker </a:t>
            </a:r>
          </a:p>
        </p:txBody>
      </p:sp>
      <p:sp>
        <p:nvSpPr>
          <p:cNvPr id="11" name="Espace réservé du numéro de diapositive 10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E1E1CD7C-2161-7D43-862E-CE4C333CD873}" type="slidenum">
              <a:rPr lang="fr-FR" smtClean="0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322296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8" name="Titre 7">
            <a:extLst>
              <a:ext uri="{FF2B5EF4-FFF2-40B4-BE49-F238E27FC236}">
                <a16:creationId xmlns:a16="http://schemas.microsoft.com/office/drawing/2014/main" id="{A30C78BE-DAD0-D748-8B93-AD898D00C8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9" name="Espace réservé de la date 8">
            <a:extLst>
              <a:ext uri="{FF2B5EF4-FFF2-40B4-BE49-F238E27FC236}">
                <a16:creationId xmlns:a16="http://schemas.microsoft.com/office/drawing/2014/main" id="{131A8490-33AC-9443-A9FC-9A5E932296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CH"/>
              <a:t>NAME EVENT / NAME PRESENTATION</a:t>
            </a:r>
            <a:endParaRPr lang="fr-FR"/>
          </a:p>
        </p:txBody>
      </p:sp>
      <p:sp>
        <p:nvSpPr>
          <p:cNvPr id="10" name="Espace réservé du pied de page 9">
            <a:extLst>
              <a:ext uri="{FF2B5EF4-FFF2-40B4-BE49-F238E27FC236}">
                <a16:creationId xmlns:a16="http://schemas.microsoft.com/office/drawing/2014/main" id="{B875139C-6471-774D-89EF-2B93FAD2CB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Speaker </a:t>
            </a:r>
          </a:p>
        </p:txBody>
      </p:sp>
      <p:sp>
        <p:nvSpPr>
          <p:cNvPr id="11" name="Espace réservé du numéro de diapositive 10">
            <a:extLst>
              <a:ext uri="{FF2B5EF4-FFF2-40B4-BE49-F238E27FC236}">
                <a16:creationId xmlns:a16="http://schemas.microsoft.com/office/drawing/2014/main" id="{3942AF23-4BDC-8C4A-9212-AF88439C61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E1CD7C-2161-7D43-862E-CE4C333CD873}" type="slidenum">
              <a:rPr lang="fr-FR" smtClean="0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696279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04875" y="1563688"/>
            <a:ext cx="4581525" cy="3386772"/>
          </a:xfrm>
        </p:spPr>
        <p:txBody>
          <a:bodyPr/>
          <a:lstStyle/>
          <a:p>
            <a:pPr lvl="0"/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8" name="Espace réservé pour une image  7">
            <a:extLst>
              <a:ext uri="{FF2B5EF4-FFF2-40B4-BE49-F238E27FC236}">
                <a16:creationId xmlns:a16="http://schemas.microsoft.com/office/drawing/2014/main" id="{70ED9B2D-C513-AF40-B94F-355C174B8FF0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486400" y="0"/>
            <a:ext cx="3144838" cy="5143500"/>
          </a:xfrm>
        </p:spPr>
        <p:txBody>
          <a:bodyPr/>
          <a:lstStyle/>
          <a:p>
            <a:r>
              <a:rPr lang="fr-FR"/>
              <a:t>Cliquez sur l'icône pour ajouter une image</a:t>
            </a:r>
          </a:p>
        </p:txBody>
      </p:sp>
      <p:sp>
        <p:nvSpPr>
          <p:cNvPr id="5" name="Titre 4">
            <a:extLst>
              <a:ext uri="{FF2B5EF4-FFF2-40B4-BE49-F238E27FC236}">
                <a16:creationId xmlns:a16="http://schemas.microsoft.com/office/drawing/2014/main" id="{55F20A3C-6DA6-684F-8F84-A7C8F1339C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6" name="Espace réservé de la date 5">
            <a:extLst>
              <a:ext uri="{FF2B5EF4-FFF2-40B4-BE49-F238E27FC236}">
                <a16:creationId xmlns:a16="http://schemas.microsoft.com/office/drawing/2014/main" id="{B633A2CC-2D27-AE47-AE09-87A5F61228B8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r>
              <a:rPr lang="fr-CH"/>
              <a:t>NAME EVENT / NAME PRESENTATION</a:t>
            </a:r>
            <a:endParaRPr lang="fr-FR"/>
          </a:p>
        </p:txBody>
      </p:sp>
      <p:sp>
        <p:nvSpPr>
          <p:cNvPr id="11" name="Espace réservé du pied de page 10">
            <a:extLst>
              <a:ext uri="{FF2B5EF4-FFF2-40B4-BE49-F238E27FC236}">
                <a16:creationId xmlns:a16="http://schemas.microsoft.com/office/drawing/2014/main" id="{CABC000E-4E22-1A40-9D3F-FE2F141E5CA4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fr-FR"/>
              <a:t>Speaker </a:t>
            </a:r>
          </a:p>
        </p:txBody>
      </p:sp>
      <p:sp>
        <p:nvSpPr>
          <p:cNvPr id="12" name="Espace réservé du numéro de diapositive 11">
            <a:extLst>
              <a:ext uri="{FF2B5EF4-FFF2-40B4-BE49-F238E27FC236}">
                <a16:creationId xmlns:a16="http://schemas.microsoft.com/office/drawing/2014/main" id="{0AF49D93-C78A-F646-92B0-A7932C43D9EE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E1E1CD7C-2161-7D43-862E-CE4C333CD873}" type="slidenum">
              <a:rPr lang="fr-FR" smtClean="0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431849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space réservé pour une image  7">
            <a:extLst>
              <a:ext uri="{FF2B5EF4-FFF2-40B4-BE49-F238E27FC236}">
                <a16:creationId xmlns:a16="http://schemas.microsoft.com/office/drawing/2014/main" id="{70ED9B2D-C513-AF40-B94F-355C174B8FF0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904875" y="0"/>
            <a:ext cx="3144838" cy="5143500"/>
          </a:xfrm>
        </p:spPr>
        <p:txBody>
          <a:bodyPr/>
          <a:lstStyle/>
          <a:p>
            <a:r>
              <a:rPr lang="fr-FR"/>
              <a:t>Cliquez sur l'icône pour ajouter une image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49395" y="1563688"/>
            <a:ext cx="4581525" cy="3386772"/>
          </a:xfrm>
        </p:spPr>
        <p:txBody>
          <a:bodyPr/>
          <a:lstStyle/>
          <a:p>
            <a:pPr lvl="0"/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A02A0D73-096C-844E-97C3-C4A4AF580FDE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r>
              <a:rPr lang="fr-CH"/>
              <a:t>NAME EVENT / NAME PRESENTATION</a:t>
            </a:r>
            <a:endParaRPr lang="fr-FR"/>
          </a:p>
        </p:txBody>
      </p:sp>
      <p:sp>
        <p:nvSpPr>
          <p:cNvPr id="9" name="Espace réservé du pied de page 8">
            <a:extLst>
              <a:ext uri="{FF2B5EF4-FFF2-40B4-BE49-F238E27FC236}">
                <a16:creationId xmlns:a16="http://schemas.microsoft.com/office/drawing/2014/main" id="{CEF5AC5C-A2B6-2848-8C47-96A168E211DF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fr-FR"/>
              <a:t>Speaker </a:t>
            </a:r>
          </a:p>
        </p:txBody>
      </p:sp>
      <p:sp>
        <p:nvSpPr>
          <p:cNvPr id="10" name="Espace réservé du numéro de diapositive 9">
            <a:extLst>
              <a:ext uri="{FF2B5EF4-FFF2-40B4-BE49-F238E27FC236}">
                <a16:creationId xmlns:a16="http://schemas.microsoft.com/office/drawing/2014/main" id="{31B90E33-03D8-2143-B49F-B1474EE1A1F6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E1E1CD7C-2161-7D43-862E-CE4C333CD873}" type="slidenum">
              <a:rPr lang="fr-FR" smtClean="0"/>
              <a:pPr/>
              <a:t>‹#›</a:t>
            </a:fld>
            <a:endParaRPr lang="fr-FR"/>
          </a:p>
        </p:txBody>
      </p:sp>
      <p:sp>
        <p:nvSpPr>
          <p:cNvPr id="11" name="Titre 10">
            <a:extLst>
              <a:ext uri="{FF2B5EF4-FFF2-40B4-BE49-F238E27FC236}">
                <a16:creationId xmlns:a16="http://schemas.microsoft.com/office/drawing/2014/main" id="{3FC7B5EC-066E-EC4A-B320-77DF64E6E0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4876" y="131032"/>
            <a:ext cx="3144520" cy="107275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</p:spTree>
    <p:extLst>
      <p:ext uri="{BB962C8B-B14F-4D97-AF65-F5344CB8AC3E}">
        <p14:creationId xmlns:p14="http://schemas.microsoft.com/office/powerpoint/2010/main" val="16989589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space réservé pour une image  7">
            <a:extLst>
              <a:ext uri="{FF2B5EF4-FFF2-40B4-BE49-F238E27FC236}">
                <a16:creationId xmlns:a16="http://schemas.microsoft.com/office/drawing/2014/main" id="{70ED9B2D-C513-AF40-B94F-355C174B8FF0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904875" y="0"/>
            <a:ext cx="3144838" cy="5143500"/>
          </a:xfrm>
        </p:spPr>
        <p:txBody>
          <a:bodyPr/>
          <a:lstStyle/>
          <a:p>
            <a:r>
              <a:rPr lang="fr-FR"/>
              <a:t>Cliquez sur l'icône pour ajouter une image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49395" y="1563688"/>
            <a:ext cx="4581525" cy="3386772"/>
          </a:xfrm>
        </p:spPr>
        <p:txBody>
          <a:bodyPr/>
          <a:lstStyle/>
          <a:p>
            <a:pPr lvl="0"/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A02A0D73-096C-844E-97C3-C4A4AF580FDE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r>
              <a:rPr lang="fr-CH"/>
              <a:t>NAME EVENT / NAME PRESENTATION</a:t>
            </a:r>
            <a:endParaRPr lang="fr-FR"/>
          </a:p>
        </p:txBody>
      </p:sp>
      <p:sp>
        <p:nvSpPr>
          <p:cNvPr id="9" name="Espace réservé du pied de page 8">
            <a:extLst>
              <a:ext uri="{FF2B5EF4-FFF2-40B4-BE49-F238E27FC236}">
                <a16:creationId xmlns:a16="http://schemas.microsoft.com/office/drawing/2014/main" id="{CEF5AC5C-A2B6-2848-8C47-96A168E211DF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fr-FR"/>
              <a:t>Speaker </a:t>
            </a:r>
          </a:p>
        </p:txBody>
      </p:sp>
      <p:sp>
        <p:nvSpPr>
          <p:cNvPr id="10" name="Espace réservé du numéro de diapositive 9">
            <a:extLst>
              <a:ext uri="{FF2B5EF4-FFF2-40B4-BE49-F238E27FC236}">
                <a16:creationId xmlns:a16="http://schemas.microsoft.com/office/drawing/2014/main" id="{31B90E33-03D8-2143-B49F-B1474EE1A1F6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E1E1CD7C-2161-7D43-862E-CE4C333CD873}" type="slidenum">
              <a:rPr lang="fr-FR" smtClean="0"/>
              <a:pPr/>
              <a:t>‹#›</a:t>
            </a:fld>
            <a:endParaRPr lang="fr-FR"/>
          </a:p>
        </p:txBody>
      </p:sp>
      <p:sp>
        <p:nvSpPr>
          <p:cNvPr id="11" name="Titre 10">
            <a:extLst>
              <a:ext uri="{FF2B5EF4-FFF2-40B4-BE49-F238E27FC236}">
                <a16:creationId xmlns:a16="http://schemas.microsoft.com/office/drawing/2014/main" id="{3FC7B5EC-066E-EC4A-B320-77DF64E6E0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49395" y="131032"/>
            <a:ext cx="3144520" cy="107275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</p:spTree>
    <p:extLst>
      <p:ext uri="{BB962C8B-B14F-4D97-AF65-F5344CB8AC3E}">
        <p14:creationId xmlns:p14="http://schemas.microsoft.com/office/powerpoint/2010/main" val="25314277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space réservé pour une image  7">
            <a:extLst>
              <a:ext uri="{FF2B5EF4-FFF2-40B4-BE49-F238E27FC236}">
                <a16:creationId xmlns:a16="http://schemas.microsoft.com/office/drawing/2014/main" id="{70ED9B2D-C513-AF40-B94F-355C174B8FF0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904875" y="1563688"/>
            <a:ext cx="3144838" cy="3579812"/>
          </a:xfrm>
        </p:spPr>
        <p:txBody>
          <a:bodyPr/>
          <a:lstStyle/>
          <a:p>
            <a:r>
              <a:rPr lang="fr-FR"/>
              <a:t>Cliquez sur l'icône pour ajouter une image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49395" y="1563688"/>
            <a:ext cx="4581525" cy="3386772"/>
          </a:xfrm>
        </p:spPr>
        <p:txBody>
          <a:bodyPr/>
          <a:lstStyle/>
          <a:p>
            <a:pPr lvl="0"/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7" name="Titre 6">
            <a:extLst>
              <a:ext uri="{FF2B5EF4-FFF2-40B4-BE49-F238E27FC236}">
                <a16:creationId xmlns:a16="http://schemas.microsoft.com/office/drawing/2014/main" id="{C026A30B-6F8E-1445-88F0-A5FB77E124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9" name="Espace réservé de la date 8">
            <a:extLst>
              <a:ext uri="{FF2B5EF4-FFF2-40B4-BE49-F238E27FC236}">
                <a16:creationId xmlns:a16="http://schemas.microsoft.com/office/drawing/2014/main" id="{826567D5-4A83-9E48-B441-CCB2A72BA6D1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r>
              <a:rPr lang="fr-CH"/>
              <a:t>NAME EVENT / NAME PRESENTATION</a:t>
            </a:r>
            <a:endParaRPr lang="fr-FR"/>
          </a:p>
        </p:txBody>
      </p:sp>
      <p:sp>
        <p:nvSpPr>
          <p:cNvPr id="10" name="Espace réservé du pied de page 9">
            <a:extLst>
              <a:ext uri="{FF2B5EF4-FFF2-40B4-BE49-F238E27FC236}">
                <a16:creationId xmlns:a16="http://schemas.microsoft.com/office/drawing/2014/main" id="{C830A539-93F1-2541-B9F0-330893BD5190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fr-FR"/>
              <a:t>Speaker </a:t>
            </a:r>
          </a:p>
        </p:txBody>
      </p:sp>
      <p:sp>
        <p:nvSpPr>
          <p:cNvPr id="11" name="Espace réservé du numéro de diapositive 10">
            <a:extLst>
              <a:ext uri="{FF2B5EF4-FFF2-40B4-BE49-F238E27FC236}">
                <a16:creationId xmlns:a16="http://schemas.microsoft.com/office/drawing/2014/main" id="{82F21D18-8706-7E4D-8FBE-C1E2584541D1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E1E1CD7C-2161-7D43-862E-CE4C333CD873}" type="slidenum">
              <a:rPr lang="fr-FR" smtClean="0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345452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04875" y="131032"/>
            <a:ext cx="3667125" cy="1072753"/>
          </a:xfrm>
          <a:prstGeom prst="rect">
            <a:avLst/>
          </a:prstGeom>
        </p:spPr>
        <p:txBody>
          <a:bodyPr vert="horz" lIns="180000" tIns="0" rIns="72000" bIns="46800" rtlCol="0" anchor="t">
            <a:normAutofit/>
          </a:bodyPr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4875" y="1563688"/>
            <a:ext cx="7726363" cy="3386772"/>
          </a:xfrm>
          <a:prstGeom prst="rect">
            <a:avLst/>
          </a:prstGeom>
        </p:spPr>
        <p:txBody>
          <a:bodyPr vert="horz" lIns="18000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
Quatrième niveau
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-1221413" y="2778452"/>
            <a:ext cx="3341052" cy="91152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00">
                <a:solidFill>
                  <a:schemeClr val="accent1"/>
                </a:solidFill>
                <a:latin typeface="Arial" panose="020B0604020202020204" pitchFamily="34" charset="0"/>
              </a:defRPr>
            </a:lvl1pPr>
          </a:lstStyle>
          <a:p>
            <a:r>
              <a:rPr lang="fr-CH"/>
              <a:t>NAME EVENT / NAME PRESENTATION</a:t>
            </a:r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115989" y="1874064"/>
            <a:ext cx="3543260" cy="5127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00"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r>
              <a:rPr lang="fr-FR"/>
              <a:t>Speaker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31238" y="195263"/>
            <a:ext cx="512762" cy="163552"/>
          </a:xfrm>
          <a:prstGeom prst="rect">
            <a:avLst/>
          </a:prstGeom>
        </p:spPr>
        <p:txBody>
          <a:bodyPr vert="horz" lIns="90000" tIns="0" rIns="90000" bIns="0" rtlCol="0" anchor="t"/>
          <a:lstStyle>
            <a:lvl1pPr algn="ctr">
              <a:defRPr sz="700" b="1">
                <a:solidFill>
                  <a:schemeClr val="tx1"/>
                </a:solidFill>
                <a:latin typeface="+mj-lt"/>
              </a:defRPr>
            </a:lvl1pPr>
          </a:lstStyle>
          <a:p>
            <a:fld id="{E1E1CD7C-2161-7D43-862E-CE4C333CD873}" type="slidenum">
              <a:rPr lang="fr-FR" smtClean="0"/>
              <a:pPr/>
              <a:t>‹#›</a:t>
            </a:fld>
            <a:endParaRPr lang="fr-FR"/>
          </a:p>
        </p:txBody>
      </p:sp>
      <p:pic>
        <p:nvPicPr>
          <p:cNvPr id="13" name="Image 12">
            <a:extLst>
              <a:ext uri="{FF2B5EF4-FFF2-40B4-BE49-F238E27FC236}">
                <a16:creationId xmlns:a16="http://schemas.microsoft.com/office/drawing/2014/main" id="{717E6E68-87EB-C34E-85D5-C26372DFEC99}"/>
              </a:ext>
            </a:extLst>
          </p:cNvPr>
          <p:cNvPicPr>
            <a:picLocks noChangeAspect="1"/>
          </p:cNvPicPr>
          <p:nvPr userDrawn="1"/>
        </p:nvPicPr>
        <p:blipFill>
          <a:blip r:embed="rId17"/>
          <a:stretch>
            <a:fillRect/>
          </a:stretch>
        </p:blipFill>
        <p:spPr>
          <a:xfrm>
            <a:off x="130273" y="132334"/>
            <a:ext cx="653952" cy="283022"/>
          </a:xfrm>
          <a:prstGeom prst="rect">
            <a:avLst/>
          </a:prstGeom>
        </p:spPr>
      </p:pic>
      <p:sp>
        <p:nvSpPr>
          <p:cNvPr id="14" name="Rectangle 13">
            <a:extLst>
              <a:ext uri="{FF2B5EF4-FFF2-40B4-BE49-F238E27FC236}">
                <a16:creationId xmlns:a16="http://schemas.microsoft.com/office/drawing/2014/main" id="{75D7A1C0-94CD-D94F-A99F-21847E542637}"/>
              </a:ext>
            </a:extLst>
          </p:cNvPr>
          <p:cNvSpPr/>
          <p:nvPr userDrawn="1"/>
        </p:nvSpPr>
        <p:spPr>
          <a:xfrm rot="16200000">
            <a:off x="430003" y="4897709"/>
            <a:ext cx="45719" cy="5978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noProof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694868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3" r:id="rId2"/>
    <p:sldLayoutId id="2147483681" r:id="rId3"/>
    <p:sldLayoutId id="2147483673" r:id="rId4"/>
    <p:sldLayoutId id="2147483662" r:id="rId5"/>
    <p:sldLayoutId id="2147483674" r:id="rId6"/>
    <p:sldLayoutId id="2147483675" r:id="rId7"/>
    <p:sldLayoutId id="2147483682" r:id="rId8"/>
    <p:sldLayoutId id="2147483676" r:id="rId9"/>
    <p:sldLayoutId id="2147483664" r:id="rId10"/>
    <p:sldLayoutId id="2147483666" r:id="rId11"/>
    <p:sldLayoutId id="2147483677" r:id="rId12"/>
    <p:sldLayoutId id="2147483678" r:id="rId13"/>
    <p:sldLayoutId id="2147483679" r:id="rId14"/>
    <p:sldLayoutId id="2147483667" r:id="rId15"/>
  </p:sldLayoutIdLst>
  <p:hf hdr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200" b="1" i="0" kern="1000" spc="-70" baseline="0">
          <a:solidFill>
            <a:schemeClr val="tx1"/>
          </a:solidFill>
          <a:latin typeface="Franklin Gothic Demi Cond" panose="020B0706030402020204" pitchFamily="34" charset="0"/>
          <a:ea typeface="Roboto Black" panose="02000000000000000000" pitchFamily="2" charset="0"/>
          <a:cs typeface="Arial" panose="020B0604020202020204" pitchFamily="34" charset="0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Clr>
          <a:schemeClr val="accent1"/>
        </a:buClr>
        <a:buSzPct val="90000"/>
        <a:buFont typeface="Wingdings" pitchFamily="2" charset="2"/>
        <a:buChar char="§"/>
        <a:defRPr sz="1800" b="0" i="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b="0" i="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SzPct val="90000"/>
        <a:buFont typeface="Wingdings" pitchFamily="2" charset="2"/>
        <a:buChar char="§"/>
        <a:defRPr sz="1500" b="0" i="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620" userDrawn="1">
          <p15:clr>
            <a:srgbClr val="F26B43"/>
          </p15:clr>
        </p15:guide>
        <p15:guide id="2" pos="126" userDrawn="1">
          <p15:clr>
            <a:srgbClr val="F26B43"/>
          </p15:clr>
        </p15:guide>
        <p15:guide id="3" pos="5602" userDrawn="1">
          <p15:clr>
            <a:srgbClr val="F26B43"/>
          </p15:clr>
        </p15:guide>
        <p15:guide id="4" pos="2880" userDrawn="1">
          <p15:clr>
            <a:srgbClr val="F26B43"/>
          </p15:clr>
        </p15:guide>
        <p15:guide id="5" orient="horz" pos="123" userDrawn="1">
          <p15:clr>
            <a:srgbClr val="F26B43"/>
          </p15:clr>
        </p15:guide>
        <p15:guide id="6" orient="horz" pos="3117" userDrawn="1">
          <p15:clr>
            <a:srgbClr val="F26B43"/>
          </p15:clr>
        </p15:guide>
        <p15:guide id="7" pos="570" userDrawn="1">
          <p15:clr>
            <a:srgbClr val="F26B43"/>
          </p15:clr>
        </p15:guide>
        <p15:guide id="8" pos="1155" userDrawn="1">
          <p15:clr>
            <a:srgbClr val="F26B43"/>
          </p15:clr>
        </p15:guide>
        <p15:guide id="9" pos="1728" userDrawn="1">
          <p15:clr>
            <a:srgbClr val="F26B43"/>
          </p15:clr>
        </p15:guide>
        <p15:guide id="10" pos="2304" userDrawn="1">
          <p15:clr>
            <a:srgbClr val="F26B43"/>
          </p15:clr>
        </p15:guide>
        <p15:guide id="11" pos="3456" userDrawn="1">
          <p15:clr>
            <a:srgbClr val="F26B43"/>
          </p15:clr>
        </p15:guide>
        <p15:guide id="12" pos="4035" userDrawn="1">
          <p15:clr>
            <a:srgbClr val="F26B43"/>
          </p15:clr>
        </p15:guide>
        <p15:guide id="13" pos="4608" userDrawn="1">
          <p15:clr>
            <a:srgbClr val="F26B43"/>
          </p15:clr>
        </p15:guide>
        <p15:guide id="14" pos="5180" userDrawn="1">
          <p15:clr>
            <a:srgbClr val="F26B43"/>
          </p15:clr>
        </p15:guide>
        <p15:guide id="15" orient="horz" pos="490" userDrawn="1">
          <p15:clr>
            <a:srgbClr val="F26B43"/>
          </p15:clr>
        </p15:guide>
        <p15:guide id="16" orient="horz" pos="985" userDrawn="1">
          <p15:clr>
            <a:srgbClr val="F26B43"/>
          </p15:clr>
        </p15:guide>
        <p15:guide id="17" orient="horz" pos="1475" userDrawn="1">
          <p15:clr>
            <a:srgbClr val="F26B43"/>
          </p15:clr>
        </p15:guide>
        <p15:guide id="18" orient="horz" pos="1962" userDrawn="1">
          <p15:clr>
            <a:srgbClr val="F26B43"/>
          </p15:clr>
        </p15:guide>
        <p15:guide id="19" orient="horz" pos="2458" userDrawn="1">
          <p15:clr>
            <a:srgbClr val="F26B43"/>
          </p15:clr>
        </p15:guide>
        <p15:guide id="20" orient="horz" pos="2950" userDrawn="1">
          <p15:clr>
            <a:srgbClr val="F26B43"/>
          </p15:clr>
        </p15:guide>
        <p15:guide id="21" pos="5437" userDrawn="1">
          <p15:clr>
            <a:srgbClr val="F26B43"/>
          </p15:clr>
        </p15:guide>
        <p15:guide id="22" orient="horz" userDrawn="1">
          <p15:clr>
            <a:srgbClr val="F26B43"/>
          </p15:clr>
        </p15:guide>
        <p15:guide id="23" pos="5760" userDrawn="1">
          <p15:clr>
            <a:srgbClr val="F26B43"/>
          </p15:clr>
        </p15:guide>
        <p15:guide id="24" orient="horz" pos="3240" userDrawn="1">
          <p15:clr>
            <a:srgbClr val="F26B43"/>
          </p15:clr>
        </p15:guide>
        <p15:guide id="25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0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8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Placeholder 6" descr="undefined">
            <a:extLst>
              <a:ext uri="{FF2B5EF4-FFF2-40B4-BE49-F238E27FC236}">
                <a16:creationId xmlns:a16="http://schemas.microsoft.com/office/drawing/2014/main" id="{862AF4EC-FB1A-ADB3-19F4-9D20F51A21E3}"/>
              </a:ext>
            </a:extLst>
          </p:cNvPr>
          <p:cNvPicPr>
            <a:picLocks noGrp="1" noChangeAspect="1"/>
          </p:cNvPicPr>
          <p:nvPr>
            <p:ph type="pic" sz="quarter" idx="10"/>
          </p:nvPr>
        </p:nvPicPr>
        <p:blipFill>
          <a:blip r:embed="rId2"/>
          <a:srcRect t="27460" b="27460"/>
          <a:stretch/>
        </p:blipFill>
        <p:spPr/>
      </p:pic>
      <p:sp>
        <p:nvSpPr>
          <p:cNvPr id="3" name="Titre 2">
            <a:extLst>
              <a:ext uri="{FF2B5EF4-FFF2-40B4-BE49-F238E27FC236}">
                <a16:creationId xmlns:a16="http://schemas.microsoft.com/office/drawing/2014/main" id="{55A5C923-5A79-224D-A6A6-8267C64759A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>
                <a:latin typeface="Franklin Gothic Demi Cond"/>
                <a:ea typeface="Roboto Black"/>
                <a:cs typeface="Arial"/>
              </a:rPr>
              <a:t>Buckingham-PI </a:t>
            </a:r>
            <a:r>
              <a:rPr lang="fr-FR" err="1">
                <a:latin typeface="Franklin Gothic Demi Cond"/>
                <a:ea typeface="Roboto Black"/>
                <a:cs typeface="Arial"/>
              </a:rPr>
              <a:t>theorem</a:t>
            </a:r>
            <a:endParaRPr lang="en-US" err="1"/>
          </a:p>
        </p:txBody>
      </p:sp>
      <p:sp>
        <p:nvSpPr>
          <p:cNvPr id="4" name="Sous-titre 3">
            <a:extLst>
              <a:ext uri="{FF2B5EF4-FFF2-40B4-BE49-F238E27FC236}">
                <a16:creationId xmlns:a16="http://schemas.microsoft.com/office/drawing/2014/main" id="{34F3CA74-E434-844A-9C90-0FE7EB8DBFC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err="1">
                <a:latin typeface="Arial"/>
                <a:cs typeface="Arial"/>
              </a:rPr>
              <a:t>Dimensional</a:t>
            </a:r>
            <a:r>
              <a:rPr lang="fr-FR">
                <a:latin typeface="Arial"/>
                <a:cs typeface="Arial"/>
              </a:rPr>
              <a:t> </a:t>
            </a:r>
            <a:r>
              <a:rPr lang="fr-FR" err="1">
                <a:latin typeface="Arial"/>
                <a:cs typeface="Arial"/>
              </a:rPr>
              <a:t>analysis</a:t>
            </a:r>
            <a:endParaRPr lang="fr-FR" err="1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BC3BCA55-E2C0-5C4E-89C0-5D85ED2FB439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fr-FR">
                <a:latin typeface="Arial"/>
                <a:cs typeface="Arial"/>
              </a:rPr>
              <a:t>Fracture of </a:t>
            </a:r>
            <a:r>
              <a:rPr lang="fr-FR" err="1">
                <a:latin typeface="Arial"/>
                <a:cs typeface="Arial"/>
              </a:rPr>
              <a:t>materials</a:t>
            </a:r>
            <a:endParaRPr lang="fr-FR" err="1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18A3154D-FCB0-A34B-BBBC-167C625558EC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352793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E456D8F-5D78-6BE6-2781-C250544897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>
            <a:extLst>
              <a:ext uri="{FF2B5EF4-FFF2-40B4-BE49-F238E27FC236}">
                <a16:creationId xmlns:a16="http://schemas.microsoft.com/office/drawing/2014/main" id="{8E406E53-9D29-FD92-2291-8D40D1D813B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180000" tIns="45720" rIns="91440" bIns="45720" rtlCol="0" anchor="t">
            <a:normAutofit/>
          </a:bodyPr>
          <a:lstStyle/>
          <a:p>
            <a:r>
              <a:rPr lang="fr-FR">
                <a:latin typeface="Arial"/>
                <a:cs typeface="Arial"/>
              </a:rPr>
              <a:t>Exercices 1, 2 and 4 </a:t>
            </a:r>
            <a:r>
              <a:rPr lang="fr-FR" err="1">
                <a:latin typeface="Arial"/>
                <a:cs typeface="Arial"/>
              </a:rPr>
              <a:t>will</a:t>
            </a:r>
            <a:r>
              <a:rPr lang="fr-FR">
                <a:latin typeface="Arial"/>
                <a:cs typeface="Arial"/>
              </a:rPr>
              <a:t> </a:t>
            </a:r>
            <a:r>
              <a:rPr lang="fr-FR" err="1">
                <a:latin typeface="Arial"/>
                <a:cs typeface="Arial"/>
              </a:rPr>
              <a:t>be</a:t>
            </a:r>
            <a:r>
              <a:rPr lang="fr-FR">
                <a:latin typeface="Arial"/>
                <a:cs typeface="Arial"/>
              </a:rPr>
              <a:t> about Buckingham-Pi</a:t>
            </a:r>
          </a:p>
          <a:p>
            <a:endParaRPr lang="fr-FR"/>
          </a:p>
          <a:p>
            <a:r>
              <a:rPr lang="fr-FR">
                <a:latin typeface="Arial"/>
                <a:cs typeface="Arial"/>
              </a:rPr>
              <a:t>Exercice 3 </a:t>
            </a:r>
            <a:r>
              <a:rPr lang="fr-FR" err="1">
                <a:latin typeface="Arial"/>
                <a:cs typeface="Arial"/>
              </a:rPr>
              <a:t>will</a:t>
            </a:r>
            <a:r>
              <a:rPr lang="fr-FR">
                <a:latin typeface="Arial"/>
                <a:cs typeface="Arial"/>
              </a:rPr>
              <a:t> </a:t>
            </a:r>
            <a:r>
              <a:rPr lang="fr-FR" err="1">
                <a:latin typeface="Arial"/>
                <a:cs typeface="Arial"/>
              </a:rPr>
              <a:t>be</a:t>
            </a:r>
            <a:r>
              <a:rPr lang="fr-FR">
                <a:latin typeface="Arial"/>
                <a:cs typeface="Arial"/>
              </a:rPr>
              <a:t> about </a:t>
            </a:r>
            <a:r>
              <a:rPr lang="fr-FR" err="1">
                <a:latin typeface="Arial"/>
                <a:cs typeface="Arial"/>
              </a:rPr>
              <a:t>wave</a:t>
            </a:r>
            <a:r>
              <a:rPr lang="fr-FR">
                <a:latin typeface="Arial"/>
                <a:cs typeface="Arial"/>
              </a:rPr>
              <a:t> propagation</a:t>
            </a:r>
            <a:endParaRPr lang="fr-FR"/>
          </a:p>
        </p:txBody>
      </p:sp>
      <p:sp>
        <p:nvSpPr>
          <p:cNvPr id="3" name="Titre 2">
            <a:extLst>
              <a:ext uri="{FF2B5EF4-FFF2-40B4-BE49-F238E27FC236}">
                <a16:creationId xmlns:a16="http://schemas.microsoft.com/office/drawing/2014/main" id="{17540AA7-8D73-5FE6-663D-09542E0E05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err="1">
                <a:latin typeface="Franklin Gothic Demi Cond"/>
                <a:ea typeface="Roboto Black"/>
                <a:cs typeface="Arial"/>
              </a:rPr>
              <a:t>Any</a:t>
            </a:r>
            <a:r>
              <a:rPr lang="fr-FR">
                <a:latin typeface="Franklin Gothic Demi Cond"/>
                <a:ea typeface="Roboto Black"/>
                <a:cs typeface="Arial"/>
              </a:rPr>
              <a:t> question ?</a:t>
            </a:r>
            <a:endParaRPr lang="fr-FR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C05D01B-E41D-671A-846B-B577946C5E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CH"/>
              <a:t>NAME EVENT / NAME PRESENTATION</a:t>
            </a:r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942789C-A1FE-8EFF-3BCC-21FC4D10D5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>
                <a:latin typeface="Arial"/>
                <a:cs typeface="Arial"/>
              </a:rPr>
              <a:t>Gaëtan Cortes</a:t>
            </a:r>
            <a:endParaRPr lang="en-US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D3CD82E-3013-1587-F4D8-F7C47AA07B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E1CD7C-2161-7D43-862E-CE4C333CD873}" type="slidenum">
              <a:rPr lang="fr-FR" smtClean="0"/>
              <a:pPr/>
              <a:t>10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853007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B8679CBE-A016-B4EE-F510-FA2445AE9C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0" y="777875"/>
            <a:ext cx="4058920" cy="1793875"/>
          </a:xfrm>
        </p:spPr>
        <p:txBody>
          <a:bodyPr anchor="ctr">
            <a:normAutofit/>
          </a:bodyPr>
          <a:lstStyle/>
          <a:p>
            <a:r>
              <a:rPr lang="en-US"/>
              <a:t>Statement</a:t>
            </a:r>
          </a:p>
        </p:txBody>
      </p:sp>
      <p:sp>
        <p:nvSpPr>
          <p:cNvPr id="2" name="Espace réservé du contenu 1">
            <a:extLst>
              <a:ext uri="{FF2B5EF4-FFF2-40B4-BE49-F238E27FC236}">
                <a16:creationId xmlns:a16="http://schemas.microsoft.com/office/drawing/2014/main" id="{3C04D4F0-9F00-D043-B80F-52268AB0057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72000" y="2571750"/>
            <a:ext cx="4058920" cy="2156508"/>
          </a:xfrm>
        </p:spPr>
        <p:txBody>
          <a:bodyPr vert="horz" lIns="180000" tIns="45720" rIns="91440" bIns="45720" rtlCol="0">
            <a:normAutofit/>
          </a:bodyPr>
          <a:lstStyle/>
          <a:p>
            <a:pPr marL="0" indent="0">
              <a:buNone/>
            </a:pPr>
            <a:r>
              <a:rPr lang="fr-FR" sz="1500"/>
              <a:t>"If </a:t>
            </a:r>
            <a:r>
              <a:rPr lang="fr-FR" sz="1500" err="1"/>
              <a:t>there</a:t>
            </a:r>
            <a:r>
              <a:rPr lang="fr-FR" sz="1500"/>
              <a:t> </a:t>
            </a:r>
            <a:r>
              <a:rPr lang="fr-FR" sz="1500" err="1"/>
              <a:t>is</a:t>
            </a:r>
            <a:r>
              <a:rPr lang="fr-FR" sz="1500"/>
              <a:t> a </a:t>
            </a:r>
            <a:r>
              <a:rPr lang="fr-FR" sz="1500" err="1"/>
              <a:t>physically</a:t>
            </a:r>
            <a:r>
              <a:rPr lang="fr-FR" sz="1500"/>
              <a:t> </a:t>
            </a:r>
            <a:r>
              <a:rPr lang="fr-FR" sz="1500" err="1"/>
              <a:t>meaningful</a:t>
            </a:r>
            <a:r>
              <a:rPr lang="fr-FR" sz="1500"/>
              <a:t> </a:t>
            </a:r>
            <a:r>
              <a:rPr lang="fr-FR" sz="1500" err="1"/>
              <a:t>equation</a:t>
            </a:r>
            <a:r>
              <a:rPr lang="fr-FR" sz="1500"/>
              <a:t> </a:t>
            </a:r>
            <a:r>
              <a:rPr lang="fr-FR" sz="1500" err="1"/>
              <a:t>involving</a:t>
            </a:r>
            <a:r>
              <a:rPr lang="fr-FR" sz="1500"/>
              <a:t> a certain </a:t>
            </a:r>
            <a:r>
              <a:rPr lang="fr-FR" sz="1500" err="1"/>
              <a:t>number</a:t>
            </a:r>
            <a:r>
              <a:rPr lang="fr-FR" sz="1500"/>
              <a:t> </a:t>
            </a:r>
            <a:r>
              <a:rPr lang="fr-FR" sz="1500" b="1" i="1"/>
              <a:t>n</a:t>
            </a:r>
            <a:r>
              <a:rPr lang="fr-FR" sz="1500" b="1"/>
              <a:t> </a:t>
            </a:r>
            <a:r>
              <a:rPr lang="fr-FR" sz="1500" b="1" err="1"/>
              <a:t>physical</a:t>
            </a:r>
            <a:r>
              <a:rPr lang="fr-FR" sz="1500" b="1"/>
              <a:t> variables</a:t>
            </a:r>
            <a:r>
              <a:rPr lang="fr-FR" sz="1500"/>
              <a:t>, </a:t>
            </a:r>
            <a:r>
              <a:rPr lang="fr-FR" sz="1500" err="1"/>
              <a:t>then</a:t>
            </a:r>
            <a:r>
              <a:rPr lang="fr-FR" sz="1500"/>
              <a:t> the original </a:t>
            </a:r>
            <a:r>
              <a:rPr lang="fr-FR" sz="1500" err="1"/>
              <a:t>equation</a:t>
            </a:r>
            <a:r>
              <a:rPr lang="fr-FR" sz="1500"/>
              <a:t> can </a:t>
            </a:r>
            <a:r>
              <a:rPr lang="fr-FR" sz="1500" err="1"/>
              <a:t>be</a:t>
            </a:r>
            <a:r>
              <a:rPr lang="fr-FR" sz="1500"/>
              <a:t> </a:t>
            </a:r>
            <a:r>
              <a:rPr lang="fr-FR" sz="1500" err="1"/>
              <a:t>rewritten</a:t>
            </a:r>
            <a:r>
              <a:rPr lang="fr-FR" sz="1500"/>
              <a:t> in </a:t>
            </a:r>
            <a:r>
              <a:rPr lang="fr-FR" sz="1500" err="1"/>
              <a:t>terms</a:t>
            </a:r>
            <a:r>
              <a:rPr lang="fr-FR" sz="1500"/>
              <a:t> of a set of </a:t>
            </a:r>
            <a:r>
              <a:rPr lang="fr-FR" sz="1500" b="1" i="1"/>
              <a:t>p</a:t>
            </a:r>
            <a:r>
              <a:rPr lang="fr-FR" sz="1500" b="1"/>
              <a:t> = </a:t>
            </a:r>
            <a:r>
              <a:rPr lang="fr-FR" sz="1500" b="1" i="1"/>
              <a:t>n</a:t>
            </a:r>
            <a:r>
              <a:rPr lang="fr-FR" sz="1500" b="1"/>
              <a:t> − </a:t>
            </a:r>
            <a:r>
              <a:rPr lang="fr-FR" sz="1500" b="1" i="1"/>
              <a:t>k</a:t>
            </a:r>
            <a:r>
              <a:rPr lang="fr-FR" sz="1500"/>
              <a:t> </a:t>
            </a:r>
            <a:r>
              <a:rPr lang="fr-FR" sz="1500" b="1" err="1"/>
              <a:t>dimensionless</a:t>
            </a:r>
            <a:r>
              <a:rPr lang="fr-FR" sz="1500" b="1"/>
              <a:t> </a:t>
            </a:r>
            <a:r>
              <a:rPr lang="fr-FR" sz="1500" b="1" err="1"/>
              <a:t>parameters</a:t>
            </a:r>
            <a:r>
              <a:rPr lang="fr-FR" sz="1500" b="1"/>
              <a:t> </a:t>
            </a:r>
            <a:r>
              <a:rPr lang="fr-FR" sz="1500" b="1" i="1"/>
              <a:t>π</a:t>
            </a:r>
            <a:r>
              <a:rPr lang="fr-FR" sz="1500" b="1" baseline="-25000"/>
              <a:t>1</a:t>
            </a:r>
            <a:r>
              <a:rPr lang="fr-FR" sz="1500" b="1"/>
              <a:t>, </a:t>
            </a:r>
            <a:r>
              <a:rPr lang="fr-FR" sz="1500" b="1" i="1"/>
              <a:t>π</a:t>
            </a:r>
            <a:r>
              <a:rPr lang="fr-FR" sz="1500" b="1" baseline="-25000"/>
              <a:t>2</a:t>
            </a:r>
            <a:r>
              <a:rPr lang="fr-FR" sz="1500" b="1"/>
              <a:t>, ..., </a:t>
            </a:r>
            <a:r>
              <a:rPr lang="fr-FR" sz="1500" b="1" i="1"/>
              <a:t>π</a:t>
            </a:r>
            <a:r>
              <a:rPr lang="fr-FR" sz="1500" b="1" i="1" baseline="-25000"/>
              <a:t>p</a:t>
            </a:r>
            <a:r>
              <a:rPr lang="fr-FR" sz="1500"/>
              <a:t> </a:t>
            </a:r>
            <a:r>
              <a:rPr lang="fr-FR" sz="1500" err="1"/>
              <a:t>constructed</a:t>
            </a:r>
            <a:r>
              <a:rPr lang="fr-FR" sz="1500"/>
              <a:t> </a:t>
            </a:r>
            <a:r>
              <a:rPr lang="fr-FR" sz="1500" err="1"/>
              <a:t>from</a:t>
            </a:r>
            <a:r>
              <a:rPr lang="fr-FR" sz="1500"/>
              <a:t> the original variables, </a:t>
            </a:r>
            <a:r>
              <a:rPr lang="fr-FR" sz="1500" b="1" err="1"/>
              <a:t>where</a:t>
            </a:r>
            <a:r>
              <a:rPr lang="fr-FR" sz="1500" b="1"/>
              <a:t> </a:t>
            </a:r>
            <a:r>
              <a:rPr lang="fr-FR" sz="1500" b="1" i="1"/>
              <a:t>k</a:t>
            </a:r>
            <a:r>
              <a:rPr lang="fr-FR" sz="1500" b="1"/>
              <a:t> </a:t>
            </a:r>
            <a:r>
              <a:rPr lang="fr-FR" sz="1500" b="1" err="1"/>
              <a:t>is</a:t>
            </a:r>
            <a:r>
              <a:rPr lang="fr-FR" sz="1500" b="1"/>
              <a:t> the </a:t>
            </a:r>
            <a:r>
              <a:rPr lang="fr-FR" sz="1500" b="1" err="1"/>
              <a:t>number</a:t>
            </a:r>
            <a:r>
              <a:rPr lang="fr-FR" sz="1500" b="1"/>
              <a:t> of </a:t>
            </a:r>
            <a:r>
              <a:rPr lang="fr-FR" sz="1500" b="1" err="1"/>
              <a:t>physical</a:t>
            </a:r>
            <a:r>
              <a:rPr lang="fr-FR" sz="1500" b="1"/>
              <a:t> dimensions </a:t>
            </a:r>
            <a:r>
              <a:rPr lang="fr-FR" sz="1500" b="1" err="1"/>
              <a:t>involved</a:t>
            </a:r>
            <a:r>
              <a:rPr lang="fr-FR" sz="1500" b="1"/>
              <a:t>."</a:t>
            </a:r>
            <a:endParaRPr lang="en-US" sz="1500" b="1"/>
          </a:p>
        </p:txBody>
      </p:sp>
      <p:pic>
        <p:nvPicPr>
          <p:cNvPr id="7" name="Picture 6" descr="undefined">
            <a:extLst>
              <a:ext uri="{FF2B5EF4-FFF2-40B4-BE49-F238E27FC236}">
                <a16:creationId xmlns:a16="http://schemas.microsoft.com/office/drawing/2014/main" id="{13223361-2A33-EB50-FED3-476F167F10E3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2510" r="12362" b="2"/>
          <a:stretch/>
        </p:blipFill>
        <p:spPr>
          <a:xfrm>
            <a:off x="904875" y="10"/>
            <a:ext cx="3667125" cy="5143490"/>
          </a:xfrm>
          <a:prstGeom prst="rect">
            <a:avLst/>
          </a:prstGeom>
          <a:noFill/>
        </p:spPr>
      </p:pic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F0AD287-D36E-824B-97DA-B5B92B429141}"/>
              </a:ext>
            </a:extLst>
          </p:cNvPr>
          <p:cNvSpPr>
            <a:spLocks noGrp="1"/>
          </p:cNvSpPr>
          <p:nvPr>
            <p:ph type="dt" sz="half" idx="14"/>
          </p:nvPr>
        </p:nvSpPr>
        <p:spPr>
          <a:xfrm rot="16200000">
            <a:off x="-1221413" y="2778452"/>
            <a:ext cx="3341052" cy="911524"/>
          </a:xfrm>
        </p:spPr>
        <p:txBody>
          <a:bodyPr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fr-CH"/>
              <a:t>NAME EVENT / NAME PRESENTATION</a:t>
            </a:r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DD9CD81-F741-E34D-918B-879020443A81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>
          <a:xfrm rot="16200000">
            <a:off x="7115989" y="1874064"/>
            <a:ext cx="3543260" cy="512762"/>
          </a:xfrm>
        </p:spPr>
        <p:txBody>
          <a:bodyPr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fr-FR"/>
              <a:t>Gaëtan Cortes</a:t>
            </a:r>
            <a:endParaRPr lang="en-US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5C95DC5-778C-474A-AD7D-E5E2435C9631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>
          <a:xfrm>
            <a:off x="8631238" y="195263"/>
            <a:ext cx="512762" cy="163552"/>
          </a:xfrm>
        </p:spPr>
        <p:txBody>
          <a:bodyPr anchor="t">
            <a:normAutofit/>
          </a:bodyPr>
          <a:lstStyle/>
          <a:p>
            <a:pPr>
              <a:spcAft>
                <a:spcPts val="600"/>
              </a:spcAft>
            </a:pPr>
            <a:fld id="{E1E1CD7C-2161-7D43-862E-CE4C333CD873}" type="slidenum">
              <a:rPr lang="fr-FR" smtClean="0"/>
              <a:pPr>
                <a:spcAft>
                  <a:spcPts val="600"/>
                </a:spcAft>
              </a:pPr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942944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ABF384F-0162-5680-2982-43D74E34667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>
            <a:extLst>
              <a:ext uri="{FF2B5EF4-FFF2-40B4-BE49-F238E27FC236}">
                <a16:creationId xmlns:a16="http://schemas.microsoft.com/office/drawing/2014/main" id="{6A02CF85-140C-45CA-D77F-187838667FB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904875" y="1563688"/>
            <a:ext cx="3671466" cy="3263504"/>
          </a:xfrm>
        </p:spPr>
        <p:txBody>
          <a:bodyPr vert="horz" lIns="180000" tIns="45720" rIns="91440" bIns="45720" rtlCol="0" anchor="t">
            <a:normAutofit fontScale="92500" lnSpcReduction="10000"/>
          </a:bodyPr>
          <a:lstStyle/>
          <a:p>
            <a:r>
              <a:rPr lang="fr-FR" dirty="0" err="1">
                <a:latin typeface="Arial"/>
                <a:cs typeface="Arial"/>
              </a:rPr>
              <a:t>Find</a:t>
            </a:r>
            <a:r>
              <a:rPr lang="fr-FR" dirty="0">
                <a:latin typeface="Arial"/>
                <a:cs typeface="Arial"/>
              </a:rPr>
              <a:t> </a:t>
            </a:r>
            <a:r>
              <a:rPr lang="fr-FR" dirty="0" err="1">
                <a:latin typeface="Arial"/>
                <a:cs typeface="Arial"/>
              </a:rPr>
              <a:t>laws</a:t>
            </a:r>
            <a:r>
              <a:rPr lang="fr-FR" dirty="0">
                <a:latin typeface="Arial"/>
                <a:cs typeface="Arial"/>
              </a:rPr>
              <a:t> and </a:t>
            </a:r>
            <a:r>
              <a:rPr lang="fr-FR" dirty="0" err="1">
                <a:latin typeface="Arial"/>
                <a:cs typeface="Arial"/>
              </a:rPr>
              <a:t>equations</a:t>
            </a:r>
            <a:r>
              <a:rPr lang="fr-FR" dirty="0">
                <a:latin typeface="Arial"/>
                <a:cs typeface="Arial"/>
              </a:rPr>
              <a:t> </a:t>
            </a:r>
            <a:r>
              <a:rPr lang="fr-FR" dirty="0" err="1">
                <a:latin typeface="Arial"/>
                <a:cs typeface="Arial"/>
              </a:rPr>
              <a:t>based</a:t>
            </a:r>
            <a:r>
              <a:rPr lang="fr-FR" dirty="0">
                <a:latin typeface="Arial"/>
                <a:cs typeface="Arial"/>
              </a:rPr>
              <a:t> on </a:t>
            </a:r>
            <a:r>
              <a:rPr lang="fr-FR" dirty="0" err="1">
                <a:latin typeface="Arial"/>
                <a:cs typeface="Arial"/>
              </a:rPr>
              <a:t>physical</a:t>
            </a:r>
            <a:r>
              <a:rPr lang="fr-FR" dirty="0">
                <a:latin typeface="Arial"/>
                <a:cs typeface="Arial"/>
              </a:rPr>
              <a:t> variables</a:t>
            </a:r>
          </a:p>
          <a:p>
            <a:endParaRPr lang="fr-FR"/>
          </a:p>
          <a:p>
            <a:r>
              <a:rPr lang="fr-FR" dirty="0" err="1">
                <a:latin typeface="Arial"/>
                <a:cs typeface="Arial"/>
              </a:rPr>
              <a:t>Get</a:t>
            </a:r>
            <a:r>
              <a:rPr lang="fr-FR" dirty="0">
                <a:latin typeface="Arial"/>
                <a:cs typeface="Arial"/>
              </a:rPr>
              <a:t> a </a:t>
            </a:r>
            <a:r>
              <a:rPr lang="fr-FR" dirty="0" err="1">
                <a:latin typeface="Arial"/>
                <a:cs typeface="Arial"/>
              </a:rPr>
              <a:t>better</a:t>
            </a:r>
            <a:r>
              <a:rPr lang="fr-FR" dirty="0">
                <a:latin typeface="Arial"/>
                <a:cs typeface="Arial"/>
              </a:rPr>
              <a:t> intuition of the important </a:t>
            </a:r>
            <a:r>
              <a:rPr lang="fr-FR" dirty="0" err="1">
                <a:latin typeface="Arial"/>
                <a:cs typeface="Arial"/>
              </a:rPr>
              <a:t>parameters</a:t>
            </a:r>
            <a:r>
              <a:rPr lang="fr-FR" dirty="0">
                <a:latin typeface="Arial"/>
                <a:cs typeface="Arial"/>
              </a:rPr>
              <a:t> of a system</a:t>
            </a:r>
          </a:p>
          <a:p>
            <a:endParaRPr lang="fr-FR"/>
          </a:p>
          <a:p>
            <a:r>
              <a:rPr lang="fr-FR" dirty="0" err="1">
                <a:latin typeface="Arial"/>
                <a:cs typeface="Arial"/>
              </a:rPr>
              <a:t>Form</a:t>
            </a:r>
            <a:r>
              <a:rPr lang="fr-FR" dirty="0">
                <a:latin typeface="Arial"/>
                <a:cs typeface="Arial"/>
              </a:rPr>
              <a:t> </a:t>
            </a:r>
            <a:r>
              <a:rPr lang="fr-FR" dirty="0" err="1">
                <a:latin typeface="Arial"/>
                <a:cs typeface="Arial"/>
              </a:rPr>
              <a:t>precise</a:t>
            </a:r>
            <a:r>
              <a:rPr lang="fr-FR" dirty="0">
                <a:latin typeface="Arial"/>
                <a:cs typeface="Arial"/>
              </a:rPr>
              <a:t> </a:t>
            </a:r>
            <a:r>
              <a:rPr lang="fr-FR" dirty="0" err="1">
                <a:latin typeface="Arial"/>
                <a:cs typeface="Arial"/>
              </a:rPr>
              <a:t>laws</a:t>
            </a:r>
            <a:r>
              <a:rPr lang="fr-FR" dirty="0">
                <a:latin typeface="Arial"/>
                <a:cs typeface="Arial"/>
              </a:rPr>
              <a:t> </a:t>
            </a:r>
            <a:r>
              <a:rPr lang="fr-FR" dirty="0" err="1">
                <a:latin typeface="Arial"/>
                <a:cs typeface="Arial"/>
              </a:rPr>
              <a:t>from</a:t>
            </a:r>
            <a:r>
              <a:rPr lang="fr-FR" dirty="0">
                <a:latin typeface="Arial"/>
                <a:cs typeface="Arial"/>
              </a:rPr>
              <a:t> </a:t>
            </a:r>
            <a:r>
              <a:rPr lang="fr-FR" dirty="0" err="1">
                <a:latin typeface="Arial"/>
                <a:cs typeface="Arial"/>
              </a:rPr>
              <a:t>experiments</a:t>
            </a:r>
            <a:r>
              <a:rPr lang="fr-FR" dirty="0">
                <a:latin typeface="Arial"/>
                <a:cs typeface="Arial"/>
              </a:rPr>
              <a:t> (or </a:t>
            </a:r>
            <a:r>
              <a:rPr lang="fr-FR" dirty="0" err="1">
                <a:latin typeface="Arial"/>
                <a:cs typeface="Arial"/>
              </a:rPr>
              <a:t>theories</a:t>
            </a:r>
            <a:r>
              <a:rPr lang="fr-FR" dirty="0">
                <a:latin typeface="Arial"/>
                <a:cs typeface="Arial"/>
              </a:rPr>
              <a:t>)</a:t>
            </a:r>
            <a:endParaRPr lang="fr-FR" dirty="0"/>
          </a:p>
          <a:p>
            <a:endParaRPr lang="fr-FR" dirty="0"/>
          </a:p>
          <a:p>
            <a:r>
              <a:rPr lang="fr-FR" dirty="0">
                <a:latin typeface="Arial"/>
                <a:cs typeface="Arial"/>
              </a:rPr>
              <a:t>NB: </a:t>
            </a:r>
            <a:r>
              <a:rPr lang="fr-FR" dirty="0" err="1">
                <a:latin typeface="Arial"/>
                <a:cs typeface="Arial"/>
              </a:rPr>
              <a:t>here</a:t>
            </a:r>
            <a:r>
              <a:rPr lang="fr-FR" dirty="0">
                <a:latin typeface="Arial"/>
                <a:cs typeface="Arial"/>
              </a:rPr>
              <a:t> </a:t>
            </a:r>
            <a:r>
              <a:rPr lang="fr-FR" sz="1700" dirty="0">
                <a:latin typeface="Arial"/>
                <a:cs typeface="Arial"/>
              </a:rPr>
              <a:t>π</a:t>
            </a:r>
            <a:r>
              <a:rPr lang="fr-FR" dirty="0">
                <a:latin typeface="Arial"/>
                <a:cs typeface="Arial"/>
              </a:rPr>
              <a:t> </a:t>
            </a:r>
            <a:r>
              <a:rPr lang="fr-FR" dirty="0" err="1">
                <a:latin typeface="Arial"/>
                <a:cs typeface="Arial"/>
              </a:rPr>
              <a:t>is</a:t>
            </a:r>
            <a:r>
              <a:rPr lang="fr-FR" dirty="0">
                <a:latin typeface="Arial"/>
                <a:cs typeface="Arial"/>
              </a:rPr>
              <a:t> not 3.1415 …. BUT a </a:t>
            </a:r>
            <a:r>
              <a:rPr lang="fr-FR" dirty="0" err="1">
                <a:latin typeface="Arial"/>
                <a:cs typeface="Arial"/>
              </a:rPr>
              <a:t>dimensionless</a:t>
            </a:r>
            <a:r>
              <a:rPr lang="fr-FR" dirty="0">
                <a:latin typeface="Arial"/>
                <a:cs typeface="Arial"/>
              </a:rPr>
              <a:t> </a:t>
            </a:r>
            <a:r>
              <a:rPr lang="fr-FR" dirty="0" err="1">
                <a:latin typeface="Arial"/>
                <a:cs typeface="Arial"/>
              </a:rPr>
              <a:t>parameter</a:t>
            </a:r>
            <a:r>
              <a:rPr lang="fr-FR" dirty="0">
                <a:latin typeface="Arial"/>
                <a:cs typeface="Arial"/>
              </a:rPr>
              <a:t> !</a:t>
            </a:r>
            <a:endParaRPr lang="fr-FR" dirty="0"/>
          </a:p>
        </p:txBody>
      </p:sp>
      <p:pic>
        <p:nvPicPr>
          <p:cNvPr id="8" name="Picture 7" descr="Formule de calcul">
            <a:extLst>
              <a:ext uri="{FF2B5EF4-FFF2-40B4-BE49-F238E27FC236}">
                <a16:creationId xmlns:a16="http://schemas.microsoft.com/office/drawing/2014/main" id="{D17FC574-C204-28D3-E49B-321AEB9148CA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15245" r="9715" b="-4"/>
          <a:stretch/>
        </p:blipFill>
        <p:spPr>
          <a:xfrm>
            <a:off x="4959772" y="1563688"/>
            <a:ext cx="3671466" cy="3263504"/>
          </a:xfrm>
          <a:prstGeom prst="rect">
            <a:avLst/>
          </a:prstGeom>
          <a:noFill/>
        </p:spPr>
      </p:pic>
      <p:sp>
        <p:nvSpPr>
          <p:cNvPr id="3" name="Titre 2">
            <a:extLst>
              <a:ext uri="{FF2B5EF4-FFF2-40B4-BE49-F238E27FC236}">
                <a16:creationId xmlns:a16="http://schemas.microsoft.com/office/drawing/2014/main" id="{8B3E404F-14D7-77A4-0640-F5188698CB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4875" y="131032"/>
            <a:ext cx="3667125" cy="1072753"/>
          </a:xfrm>
        </p:spPr>
        <p:txBody>
          <a:bodyPr anchor="t">
            <a:normAutofit/>
          </a:bodyPr>
          <a:lstStyle/>
          <a:p>
            <a:r>
              <a:rPr lang="fr-FR" err="1"/>
              <a:t>Why</a:t>
            </a:r>
            <a:r>
              <a:rPr lang="fr-FR"/>
              <a:t> </a:t>
            </a:r>
            <a:r>
              <a:rPr lang="fr-FR" err="1"/>
              <a:t>is</a:t>
            </a:r>
            <a:r>
              <a:rPr lang="fr-FR"/>
              <a:t> </a:t>
            </a:r>
            <a:r>
              <a:rPr lang="fr-FR" err="1"/>
              <a:t>it</a:t>
            </a:r>
            <a:r>
              <a:rPr lang="fr-FR"/>
              <a:t> </a:t>
            </a:r>
            <a:r>
              <a:rPr lang="fr-FR" err="1"/>
              <a:t>useful</a:t>
            </a:r>
            <a:r>
              <a:rPr lang="fr-FR"/>
              <a:t> ?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AC98C8A-7858-0935-6A01-08FA674C689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 rot="16200000">
            <a:off x="-1221413" y="2778452"/>
            <a:ext cx="3341052" cy="911524"/>
          </a:xfrm>
        </p:spPr>
        <p:txBody>
          <a:bodyPr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fr-CH"/>
              <a:t>NAME EVENT / NAME PRESENTATION</a:t>
            </a:r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19C84FB-9D77-7680-18F4-E87D5879C7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 rot="16200000">
            <a:off x="7115989" y="1874064"/>
            <a:ext cx="3543260" cy="512762"/>
          </a:xfrm>
        </p:spPr>
        <p:txBody>
          <a:bodyPr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fr-FR"/>
              <a:t>Gaëtan Cortes</a:t>
            </a:r>
            <a:endParaRPr lang="en-US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53D40835-F49F-AF46-C2E3-4513F095CA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31238" y="195263"/>
            <a:ext cx="512762" cy="163552"/>
          </a:xfrm>
        </p:spPr>
        <p:txBody>
          <a:bodyPr anchor="t">
            <a:normAutofit/>
          </a:bodyPr>
          <a:lstStyle/>
          <a:p>
            <a:pPr>
              <a:spcAft>
                <a:spcPts val="600"/>
              </a:spcAft>
            </a:pPr>
            <a:fld id="{E1E1CD7C-2161-7D43-862E-CE4C333CD873}" type="slidenum">
              <a:rPr lang="fr-FR" smtClean="0"/>
              <a:pPr>
                <a:spcAft>
                  <a:spcPts val="600"/>
                </a:spcAft>
              </a:pPr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277089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F2C756A-9B9C-0749-10E4-8D184B58B9D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>
            <a:extLst>
              <a:ext uri="{FF2B5EF4-FFF2-40B4-BE49-F238E27FC236}">
                <a16:creationId xmlns:a16="http://schemas.microsoft.com/office/drawing/2014/main" id="{73BBEA68-BF37-F930-F7CA-4F798A17EC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9258" y="704752"/>
            <a:ext cx="7854950" cy="4283822"/>
          </a:xfrm>
        </p:spPr>
        <p:txBody>
          <a:bodyPr vert="horz" lIns="180000" tIns="45720" rIns="91440" bIns="45720" rtlCol="0" anchor="t">
            <a:normAutofit/>
          </a:bodyPr>
          <a:lstStyle/>
          <a:p>
            <a:pPr marL="342900" indent="-342900">
              <a:buAutoNum type="arabicPeriod"/>
            </a:pPr>
            <a:r>
              <a:rPr lang="fr-FR" err="1">
                <a:latin typeface="Arial"/>
                <a:cs typeface="Arial"/>
              </a:rPr>
              <a:t>Determine</a:t>
            </a:r>
            <a:r>
              <a:rPr lang="fr-FR">
                <a:latin typeface="Arial"/>
                <a:cs typeface="Arial"/>
              </a:rPr>
              <a:t> the N important system </a:t>
            </a:r>
            <a:r>
              <a:rPr lang="fr-FR" err="1">
                <a:latin typeface="Arial"/>
                <a:cs typeface="Arial"/>
              </a:rPr>
              <a:t>parameters</a:t>
            </a:r>
            <a:r>
              <a:rPr lang="fr-FR">
                <a:latin typeface="Arial"/>
                <a:cs typeface="Arial"/>
              </a:rPr>
              <a:t> (</a:t>
            </a:r>
            <a:r>
              <a:rPr lang="fr-FR" err="1">
                <a:latin typeface="Arial"/>
                <a:cs typeface="Arial"/>
              </a:rPr>
              <a:t>physical</a:t>
            </a:r>
            <a:r>
              <a:rPr lang="fr-FR">
                <a:latin typeface="Arial"/>
                <a:cs typeface="Arial"/>
              </a:rPr>
              <a:t> variables) for </a:t>
            </a:r>
            <a:r>
              <a:rPr lang="fr-FR" err="1">
                <a:latin typeface="Arial"/>
                <a:cs typeface="Arial"/>
              </a:rPr>
              <a:t>what</a:t>
            </a:r>
            <a:r>
              <a:rPr lang="fr-FR">
                <a:latin typeface="Arial"/>
                <a:cs typeface="Arial"/>
              </a:rPr>
              <a:t> </a:t>
            </a:r>
            <a:r>
              <a:rPr lang="fr-FR" err="1">
                <a:latin typeface="Arial"/>
                <a:cs typeface="Arial"/>
              </a:rPr>
              <a:t>we</a:t>
            </a:r>
            <a:r>
              <a:rPr lang="fr-FR">
                <a:latin typeface="Arial"/>
                <a:cs typeface="Arial"/>
              </a:rPr>
              <a:t> </a:t>
            </a:r>
            <a:r>
              <a:rPr lang="fr-FR" err="1">
                <a:latin typeface="Arial"/>
                <a:cs typeface="Arial"/>
              </a:rPr>
              <a:t>want</a:t>
            </a:r>
            <a:r>
              <a:rPr lang="fr-FR">
                <a:latin typeface="Arial"/>
                <a:cs typeface="Arial"/>
              </a:rPr>
              <a:t> to </a:t>
            </a:r>
            <a:r>
              <a:rPr lang="fr-FR" err="1">
                <a:latin typeface="Arial"/>
                <a:cs typeface="Arial"/>
              </a:rPr>
              <a:t>find</a:t>
            </a:r>
            <a:endParaRPr lang="fr-FR">
              <a:latin typeface="Arial"/>
              <a:cs typeface="Arial"/>
            </a:endParaRPr>
          </a:p>
          <a:p>
            <a:pPr marL="342900" indent="-342900">
              <a:buAutoNum type="arabicPeriod"/>
            </a:pPr>
            <a:r>
              <a:rPr lang="fr-FR" err="1">
                <a:latin typeface="Arial"/>
                <a:cs typeface="Arial"/>
              </a:rPr>
              <a:t>Build</a:t>
            </a:r>
            <a:r>
              <a:rPr lang="fr-FR">
                <a:latin typeface="Arial"/>
                <a:cs typeface="Arial"/>
              </a:rPr>
              <a:t> the matrix of the </a:t>
            </a:r>
            <a:r>
              <a:rPr lang="fr-FR" err="1">
                <a:latin typeface="Arial"/>
                <a:cs typeface="Arial"/>
              </a:rPr>
              <a:t>physical</a:t>
            </a:r>
            <a:r>
              <a:rPr lang="fr-FR">
                <a:latin typeface="Arial"/>
                <a:cs typeface="Arial"/>
              </a:rPr>
              <a:t> variables/dimensions and </a:t>
            </a:r>
            <a:r>
              <a:rPr lang="fr-FR" err="1">
                <a:latin typeface="Arial"/>
                <a:cs typeface="Arial"/>
              </a:rPr>
              <a:t>find</a:t>
            </a:r>
            <a:r>
              <a:rPr lang="fr-FR">
                <a:latin typeface="Arial"/>
                <a:cs typeface="Arial"/>
              </a:rPr>
              <a:t> </a:t>
            </a:r>
            <a:r>
              <a:rPr lang="fr-FR" err="1">
                <a:latin typeface="Arial"/>
                <a:cs typeface="Arial"/>
              </a:rPr>
              <a:t>its</a:t>
            </a:r>
            <a:r>
              <a:rPr lang="fr-FR">
                <a:latin typeface="Arial"/>
                <a:cs typeface="Arial"/>
              </a:rPr>
              <a:t> </a:t>
            </a:r>
            <a:r>
              <a:rPr lang="fr-FR" err="1">
                <a:latin typeface="Arial"/>
                <a:cs typeface="Arial"/>
              </a:rPr>
              <a:t>rank</a:t>
            </a:r>
            <a:r>
              <a:rPr lang="fr-FR">
                <a:latin typeface="Arial"/>
                <a:cs typeface="Arial"/>
              </a:rPr>
              <a:t> K</a:t>
            </a:r>
          </a:p>
          <a:p>
            <a:pPr marL="342900" indent="-342900">
              <a:buAutoNum type="arabicPeriod"/>
            </a:pPr>
            <a:r>
              <a:rPr lang="fr-FR" err="1">
                <a:latin typeface="Arial"/>
                <a:cs typeface="Arial"/>
              </a:rPr>
              <a:t>Determine</a:t>
            </a:r>
            <a:r>
              <a:rPr lang="fr-FR">
                <a:latin typeface="Arial"/>
                <a:cs typeface="Arial"/>
              </a:rPr>
              <a:t> the </a:t>
            </a:r>
            <a:r>
              <a:rPr lang="fr-FR" err="1">
                <a:latin typeface="Arial"/>
                <a:cs typeface="Arial"/>
              </a:rPr>
              <a:t>number</a:t>
            </a:r>
            <a:r>
              <a:rPr lang="fr-FR">
                <a:latin typeface="Arial"/>
                <a:cs typeface="Arial"/>
              </a:rPr>
              <a:t> of </a:t>
            </a:r>
            <a:r>
              <a:rPr lang="fr-FR" err="1">
                <a:latin typeface="Arial"/>
                <a:cs typeface="Arial"/>
              </a:rPr>
              <a:t>dimensionless</a:t>
            </a:r>
            <a:r>
              <a:rPr lang="fr-FR">
                <a:latin typeface="Arial"/>
                <a:cs typeface="Arial"/>
              </a:rPr>
              <a:t> groups p = N – K</a:t>
            </a:r>
          </a:p>
          <a:p>
            <a:pPr marL="685800" lvl="1" indent="-342900">
              <a:buFont typeface="Courier New,monospace" pitchFamily="2" charset="2"/>
              <a:buChar char="o"/>
            </a:pPr>
            <a:r>
              <a:rPr lang="fr-FR">
                <a:latin typeface="Arial"/>
                <a:cs typeface="Arial"/>
              </a:rPr>
              <a:t>N </a:t>
            </a:r>
            <a:r>
              <a:rPr lang="fr-FR" err="1">
                <a:latin typeface="Arial"/>
                <a:cs typeface="Arial"/>
              </a:rPr>
              <a:t>is</a:t>
            </a:r>
            <a:r>
              <a:rPr lang="fr-FR">
                <a:latin typeface="Arial"/>
                <a:cs typeface="Arial"/>
              </a:rPr>
              <a:t> the </a:t>
            </a:r>
            <a:r>
              <a:rPr lang="fr-FR" err="1">
                <a:latin typeface="Arial"/>
                <a:cs typeface="Arial"/>
              </a:rPr>
              <a:t>number</a:t>
            </a:r>
            <a:r>
              <a:rPr lang="fr-FR">
                <a:latin typeface="Arial"/>
                <a:cs typeface="Arial"/>
              </a:rPr>
              <a:t> of </a:t>
            </a:r>
            <a:r>
              <a:rPr lang="fr-FR" err="1">
                <a:latin typeface="Arial"/>
                <a:cs typeface="Arial"/>
              </a:rPr>
              <a:t>physical</a:t>
            </a:r>
            <a:r>
              <a:rPr lang="fr-FR">
                <a:latin typeface="Arial"/>
                <a:cs typeface="Arial"/>
              </a:rPr>
              <a:t> variables (speed, </a:t>
            </a:r>
            <a:r>
              <a:rPr lang="fr-FR" err="1">
                <a:latin typeface="Arial"/>
                <a:cs typeface="Arial"/>
              </a:rPr>
              <a:t>density</a:t>
            </a:r>
            <a:r>
              <a:rPr lang="fr-FR">
                <a:latin typeface="Arial"/>
                <a:cs typeface="Arial"/>
              </a:rPr>
              <a:t>, pressure...)</a:t>
            </a:r>
            <a:endParaRPr lang="en-US">
              <a:latin typeface="Arial"/>
              <a:cs typeface="Arial"/>
            </a:endParaRPr>
          </a:p>
          <a:p>
            <a:pPr marL="685800" lvl="1" indent="-342900">
              <a:buFont typeface="Courier New,monospace" pitchFamily="2" charset="2"/>
              <a:buChar char="o"/>
            </a:pPr>
            <a:r>
              <a:rPr lang="fr-FR">
                <a:latin typeface="Arial"/>
                <a:cs typeface="Arial"/>
              </a:rPr>
              <a:t>K </a:t>
            </a:r>
            <a:r>
              <a:rPr lang="fr-FR" err="1">
                <a:latin typeface="Arial"/>
                <a:cs typeface="Arial"/>
              </a:rPr>
              <a:t>is</a:t>
            </a:r>
            <a:r>
              <a:rPr lang="fr-FR">
                <a:latin typeface="Arial"/>
                <a:cs typeface="Arial"/>
              </a:rPr>
              <a:t> the </a:t>
            </a:r>
            <a:r>
              <a:rPr lang="fr-FR" err="1">
                <a:latin typeface="Arial"/>
                <a:cs typeface="Arial"/>
              </a:rPr>
              <a:t>number</a:t>
            </a:r>
            <a:r>
              <a:rPr lang="fr-FR">
                <a:latin typeface="Arial"/>
                <a:cs typeface="Arial"/>
              </a:rPr>
              <a:t> of </a:t>
            </a:r>
            <a:r>
              <a:rPr lang="fr-FR" err="1">
                <a:latin typeface="Arial"/>
                <a:cs typeface="Arial"/>
              </a:rPr>
              <a:t>physical</a:t>
            </a:r>
            <a:r>
              <a:rPr lang="fr-FR">
                <a:latin typeface="Arial"/>
                <a:cs typeface="Arial"/>
              </a:rPr>
              <a:t> dimensions (kg, m, s...) -&gt; Always </a:t>
            </a:r>
            <a:r>
              <a:rPr lang="fr-FR" err="1">
                <a:latin typeface="Arial"/>
                <a:cs typeface="Arial"/>
              </a:rPr>
              <a:t>take</a:t>
            </a:r>
            <a:r>
              <a:rPr lang="fr-FR">
                <a:latin typeface="Arial"/>
                <a:cs typeface="Arial"/>
              </a:rPr>
              <a:t> base </a:t>
            </a:r>
            <a:r>
              <a:rPr lang="fr-FR" err="1">
                <a:latin typeface="Arial"/>
                <a:cs typeface="Arial"/>
              </a:rPr>
              <a:t>units</a:t>
            </a:r>
            <a:r>
              <a:rPr lang="fr-FR">
                <a:latin typeface="Arial"/>
                <a:cs typeface="Arial"/>
              </a:rPr>
              <a:t> for </a:t>
            </a:r>
            <a:r>
              <a:rPr lang="fr-FR" err="1">
                <a:latin typeface="Arial"/>
                <a:cs typeface="Arial"/>
              </a:rPr>
              <a:t>conveniance</a:t>
            </a:r>
            <a:r>
              <a:rPr lang="fr-FR">
                <a:latin typeface="Arial"/>
                <a:cs typeface="Arial"/>
              </a:rPr>
              <a:t> !</a:t>
            </a:r>
            <a:endParaRPr lang="fr-FR"/>
          </a:p>
          <a:p>
            <a:pPr marL="342900" indent="-342900">
              <a:buAutoNum type="arabicPeriod"/>
            </a:pPr>
            <a:r>
              <a:rPr lang="fr-FR" err="1">
                <a:latin typeface="Arial"/>
                <a:cs typeface="Arial"/>
              </a:rPr>
              <a:t>Build</a:t>
            </a:r>
            <a:r>
              <a:rPr lang="fr-FR">
                <a:latin typeface="Arial"/>
                <a:cs typeface="Arial"/>
              </a:rPr>
              <a:t> the p dimensionless groups</a:t>
            </a:r>
          </a:p>
          <a:p>
            <a:pPr marL="342900" indent="-342900">
              <a:buAutoNum type="arabicPeriod"/>
            </a:pPr>
            <a:r>
              <a:rPr lang="fr-FR" err="1">
                <a:latin typeface="Arial"/>
                <a:cs typeface="Arial"/>
              </a:rPr>
              <a:t>Find</a:t>
            </a:r>
            <a:r>
              <a:rPr lang="fr-FR">
                <a:latin typeface="Arial"/>
                <a:cs typeface="Arial"/>
              </a:rPr>
              <a:t> the </a:t>
            </a:r>
            <a:r>
              <a:rPr lang="fr-FR" err="1">
                <a:latin typeface="Arial"/>
                <a:cs typeface="Arial"/>
              </a:rPr>
              <a:t>equation</a:t>
            </a:r>
            <a:r>
              <a:rPr lang="fr-FR">
                <a:latin typeface="Arial"/>
                <a:cs typeface="Arial"/>
              </a:rPr>
              <a:t> for the </a:t>
            </a:r>
            <a:r>
              <a:rPr lang="fr-FR" err="1">
                <a:latin typeface="Arial"/>
                <a:cs typeface="Arial"/>
              </a:rPr>
              <a:t>physical</a:t>
            </a:r>
            <a:r>
              <a:rPr lang="fr-FR">
                <a:latin typeface="Arial"/>
                <a:cs typeface="Arial"/>
              </a:rPr>
              <a:t> </a:t>
            </a:r>
            <a:r>
              <a:rPr lang="fr-FR" err="1">
                <a:latin typeface="Arial"/>
                <a:cs typeface="Arial"/>
              </a:rPr>
              <a:t>parameter</a:t>
            </a:r>
            <a:r>
              <a:rPr lang="fr-FR">
                <a:latin typeface="Arial"/>
                <a:cs typeface="Arial"/>
              </a:rPr>
              <a:t> </a:t>
            </a:r>
            <a:r>
              <a:rPr lang="fr-FR" err="1">
                <a:latin typeface="Arial"/>
                <a:cs typeface="Arial"/>
              </a:rPr>
              <a:t>you</a:t>
            </a:r>
            <a:r>
              <a:rPr lang="fr-FR">
                <a:latin typeface="Arial"/>
                <a:cs typeface="Arial"/>
              </a:rPr>
              <a:t> are </a:t>
            </a:r>
            <a:r>
              <a:rPr lang="fr-FR" err="1">
                <a:latin typeface="Arial"/>
                <a:cs typeface="Arial"/>
              </a:rPr>
              <a:t>interested</a:t>
            </a:r>
            <a:r>
              <a:rPr lang="fr-FR">
                <a:latin typeface="Arial"/>
                <a:cs typeface="Arial"/>
              </a:rPr>
              <a:t> in !</a:t>
            </a:r>
          </a:p>
          <a:p>
            <a:pPr marL="685800" lvl="1" indent="-342900">
              <a:buFont typeface="Courier New,monospace" pitchFamily="2" charset="2"/>
              <a:buChar char="o"/>
            </a:pPr>
            <a:r>
              <a:rPr lang="fr-FR">
                <a:latin typeface="Arial"/>
                <a:cs typeface="Arial"/>
              </a:rPr>
              <a:t>If </a:t>
            </a:r>
            <a:r>
              <a:rPr lang="fr-FR" err="1">
                <a:latin typeface="Arial"/>
                <a:cs typeface="Arial"/>
              </a:rPr>
              <a:t>there</a:t>
            </a:r>
            <a:r>
              <a:rPr lang="fr-FR">
                <a:latin typeface="Arial"/>
                <a:cs typeface="Arial"/>
              </a:rPr>
              <a:t> </a:t>
            </a:r>
            <a:r>
              <a:rPr lang="fr-FR" err="1">
                <a:latin typeface="Arial"/>
                <a:cs typeface="Arial"/>
              </a:rPr>
              <a:t>is</a:t>
            </a:r>
            <a:r>
              <a:rPr lang="fr-FR">
                <a:latin typeface="Arial"/>
                <a:cs typeface="Arial"/>
              </a:rPr>
              <a:t> </a:t>
            </a:r>
            <a:r>
              <a:rPr lang="fr-FR" err="1">
                <a:latin typeface="Arial"/>
                <a:cs typeface="Arial"/>
              </a:rPr>
              <a:t>only</a:t>
            </a:r>
            <a:r>
              <a:rPr lang="fr-FR">
                <a:latin typeface="Arial"/>
                <a:cs typeface="Arial"/>
              </a:rPr>
              <a:t> one group, </a:t>
            </a:r>
            <a:r>
              <a:rPr lang="fr-FR" err="1">
                <a:latin typeface="Arial"/>
                <a:cs typeface="Arial"/>
              </a:rPr>
              <a:t>only</a:t>
            </a:r>
            <a:r>
              <a:rPr lang="fr-FR">
                <a:latin typeface="Arial"/>
                <a:cs typeface="Arial"/>
              </a:rPr>
              <a:t> one </a:t>
            </a:r>
            <a:r>
              <a:rPr lang="fr-FR" err="1">
                <a:latin typeface="Arial"/>
                <a:cs typeface="Arial"/>
              </a:rPr>
              <a:t>experiment</a:t>
            </a:r>
            <a:r>
              <a:rPr lang="fr-FR">
                <a:latin typeface="Arial"/>
                <a:cs typeface="Arial"/>
              </a:rPr>
              <a:t> </a:t>
            </a:r>
            <a:r>
              <a:rPr lang="fr-FR" err="1">
                <a:latin typeface="Arial"/>
                <a:cs typeface="Arial"/>
              </a:rPr>
              <a:t>will</a:t>
            </a:r>
            <a:r>
              <a:rPr lang="fr-FR">
                <a:latin typeface="Arial"/>
                <a:cs typeface="Arial"/>
              </a:rPr>
              <a:t> </a:t>
            </a:r>
            <a:r>
              <a:rPr lang="fr-FR" err="1">
                <a:latin typeface="Arial"/>
                <a:cs typeface="Arial"/>
              </a:rPr>
              <a:t>be</a:t>
            </a:r>
            <a:r>
              <a:rPr lang="fr-FR">
                <a:latin typeface="Arial"/>
                <a:cs typeface="Arial"/>
              </a:rPr>
              <a:t> </a:t>
            </a:r>
            <a:r>
              <a:rPr lang="fr-FR" err="1">
                <a:latin typeface="Arial"/>
                <a:cs typeface="Arial"/>
              </a:rPr>
              <a:t>necessary</a:t>
            </a:r>
            <a:r>
              <a:rPr lang="fr-FR">
                <a:latin typeface="Arial"/>
                <a:cs typeface="Arial"/>
              </a:rPr>
              <a:t> to </a:t>
            </a:r>
            <a:r>
              <a:rPr lang="fr-FR" err="1">
                <a:latin typeface="Arial"/>
                <a:cs typeface="Arial"/>
              </a:rPr>
              <a:t>find</a:t>
            </a:r>
            <a:r>
              <a:rPr lang="fr-FR">
                <a:latin typeface="Arial"/>
                <a:cs typeface="Arial"/>
              </a:rPr>
              <a:t> a </a:t>
            </a:r>
            <a:r>
              <a:rPr lang="fr-FR" err="1">
                <a:latin typeface="Arial"/>
                <a:cs typeface="Arial"/>
              </a:rPr>
              <a:t>numerical</a:t>
            </a:r>
            <a:r>
              <a:rPr lang="fr-FR">
                <a:latin typeface="Arial"/>
                <a:cs typeface="Arial"/>
              </a:rPr>
              <a:t> value of the </a:t>
            </a:r>
            <a:r>
              <a:rPr lang="fr-FR" err="1">
                <a:latin typeface="Arial"/>
                <a:cs typeface="Arial"/>
              </a:rPr>
              <a:t>dimensionless</a:t>
            </a:r>
            <a:r>
              <a:rPr lang="fr-FR">
                <a:latin typeface="Arial"/>
                <a:cs typeface="Arial"/>
              </a:rPr>
              <a:t> </a:t>
            </a:r>
            <a:r>
              <a:rPr lang="fr-FR" err="1">
                <a:latin typeface="Arial"/>
                <a:cs typeface="Arial"/>
              </a:rPr>
              <a:t>parameter</a:t>
            </a:r>
            <a:r>
              <a:rPr lang="fr-FR">
                <a:latin typeface="Arial"/>
                <a:cs typeface="Arial"/>
              </a:rPr>
              <a:t> π</a:t>
            </a:r>
          </a:p>
          <a:p>
            <a:pPr marL="685800" lvl="1" indent="-342900">
              <a:buFont typeface="Courier New,monospace" pitchFamily="2" charset="2"/>
              <a:buChar char="o"/>
            </a:pPr>
            <a:r>
              <a:rPr lang="fr-FR">
                <a:latin typeface="Arial"/>
                <a:cs typeface="Arial"/>
              </a:rPr>
              <a:t>If </a:t>
            </a:r>
            <a:r>
              <a:rPr lang="fr-FR" err="1">
                <a:latin typeface="Arial"/>
                <a:cs typeface="Arial"/>
              </a:rPr>
              <a:t>there</a:t>
            </a:r>
            <a:r>
              <a:rPr lang="fr-FR">
                <a:latin typeface="Arial"/>
                <a:cs typeface="Arial"/>
              </a:rPr>
              <a:t> </a:t>
            </a:r>
            <a:r>
              <a:rPr lang="fr-FR" err="1">
                <a:latin typeface="Arial"/>
                <a:cs typeface="Arial"/>
              </a:rPr>
              <a:t>is</a:t>
            </a:r>
            <a:r>
              <a:rPr lang="fr-FR">
                <a:latin typeface="Arial"/>
                <a:cs typeface="Arial"/>
              </a:rPr>
              <a:t> multiple group, multiple </a:t>
            </a:r>
            <a:r>
              <a:rPr lang="fr-FR" err="1">
                <a:latin typeface="Arial"/>
                <a:cs typeface="Arial"/>
              </a:rPr>
              <a:t>experiments</a:t>
            </a:r>
            <a:r>
              <a:rPr lang="fr-FR">
                <a:latin typeface="Arial"/>
                <a:cs typeface="Arial"/>
              </a:rPr>
              <a:t> </a:t>
            </a:r>
            <a:r>
              <a:rPr lang="fr-FR" err="1">
                <a:latin typeface="Arial"/>
                <a:cs typeface="Arial"/>
              </a:rPr>
              <a:t>will</a:t>
            </a:r>
            <a:r>
              <a:rPr lang="fr-FR">
                <a:latin typeface="Arial"/>
                <a:cs typeface="Arial"/>
              </a:rPr>
              <a:t> </a:t>
            </a:r>
            <a:r>
              <a:rPr lang="fr-FR" err="1">
                <a:latin typeface="Arial"/>
                <a:cs typeface="Arial"/>
              </a:rPr>
              <a:t>be</a:t>
            </a:r>
            <a:r>
              <a:rPr lang="fr-FR">
                <a:latin typeface="Arial"/>
                <a:cs typeface="Arial"/>
              </a:rPr>
              <a:t> </a:t>
            </a:r>
            <a:r>
              <a:rPr lang="fr-FR" err="1">
                <a:latin typeface="Arial"/>
                <a:cs typeface="Arial"/>
              </a:rPr>
              <a:t>necessary</a:t>
            </a:r>
            <a:r>
              <a:rPr lang="fr-FR">
                <a:latin typeface="Arial"/>
                <a:cs typeface="Arial"/>
              </a:rPr>
              <a:t> to </a:t>
            </a:r>
            <a:r>
              <a:rPr lang="fr-FR" err="1">
                <a:latin typeface="Arial"/>
                <a:cs typeface="Arial"/>
              </a:rPr>
              <a:t>find</a:t>
            </a:r>
            <a:r>
              <a:rPr lang="fr-FR">
                <a:latin typeface="Arial"/>
                <a:cs typeface="Arial"/>
              </a:rPr>
              <a:t> the </a:t>
            </a:r>
            <a:r>
              <a:rPr lang="fr-FR" err="1">
                <a:latin typeface="Arial"/>
                <a:cs typeface="Arial"/>
              </a:rPr>
              <a:t>link</a:t>
            </a:r>
            <a:r>
              <a:rPr lang="fr-FR">
                <a:latin typeface="Arial"/>
                <a:cs typeface="Arial"/>
              </a:rPr>
              <a:t> </a:t>
            </a:r>
            <a:r>
              <a:rPr lang="fr-FR" err="1">
                <a:latin typeface="Arial"/>
                <a:cs typeface="Arial"/>
              </a:rPr>
              <a:t>between</a:t>
            </a:r>
            <a:r>
              <a:rPr lang="fr-FR">
                <a:latin typeface="Arial"/>
                <a:cs typeface="Arial"/>
              </a:rPr>
              <a:t> </a:t>
            </a:r>
            <a:r>
              <a:rPr lang="fr-FR" err="1">
                <a:latin typeface="Arial"/>
                <a:cs typeface="Arial"/>
              </a:rPr>
              <a:t>them</a:t>
            </a:r>
            <a:r>
              <a:rPr lang="fr-FR">
                <a:latin typeface="Arial"/>
                <a:cs typeface="Arial"/>
              </a:rPr>
              <a:t>.</a:t>
            </a:r>
            <a:endParaRPr lang="fr-FR"/>
          </a:p>
        </p:txBody>
      </p:sp>
      <p:sp>
        <p:nvSpPr>
          <p:cNvPr id="3" name="Titre 2">
            <a:extLst>
              <a:ext uri="{FF2B5EF4-FFF2-40B4-BE49-F238E27FC236}">
                <a16:creationId xmlns:a16="http://schemas.microsoft.com/office/drawing/2014/main" id="{7DBED0B4-C97E-00EB-9D2C-2F7C8CF337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4875" y="131032"/>
            <a:ext cx="4875439" cy="1072753"/>
          </a:xfrm>
        </p:spPr>
        <p:txBody>
          <a:bodyPr/>
          <a:lstStyle/>
          <a:p>
            <a:r>
              <a:rPr lang="fr-FR" err="1">
                <a:latin typeface="Franklin Gothic Demi Cond"/>
                <a:ea typeface="Roboto Black"/>
                <a:cs typeface="Arial"/>
              </a:rPr>
              <a:t>Steps</a:t>
            </a:r>
            <a:r>
              <a:rPr lang="fr-FR">
                <a:latin typeface="Franklin Gothic Demi Cond"/>
                <a:ea typeface="Roboto Black"/>
                <a:cs typeface="Arial"/>
              </a:rPr>
              <a:t> of the </a:t>
            </a:r>
            <a:r>
              <a:rPr lang="fr-FR" err="1">
                <a:latin typeface="Franklin Gothic Demi Cond"/>
                <a:ea typeface="Roboto Black"/>
                <a:cs typeface="Arial"/>
              </a:rPr>
              <a:t>theorem</a:t>
            </a:r>
            <a:endParaRPr lang="fr-FR" err="1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81FB2F5-6AAA-1F70-2FE3-F34707B68B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CH"/>
              <a:t>NAME EVENT / NAME PRESENTATION</a:t>
            </a:r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F4257C4-FCB2-9BC1-36D6-1C67A3D1FE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>
                <a:latin typeface="Arial"/>
                <a:cs typeface="Arial"/>
              </a:rPr>
              <a:t>Gaëtan Cortes</a:t>
            </a:r>
            <a:endParaRPr lang="en-US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9D924E4-7D9E-F305-7C34-2258F13156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E1CD7C-2161-7D43-862E-CE4C333CD873}" type="slidenum">
              <a:rPr lang="fr-FR" smtClean="0"/>
              <a:pPr/>
              <a:t>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195911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A4ACE28-8E2D-76FB-AD2E-F8B3A22B0C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>
            <a:extLst>
              <a:ext uri="{FF2B5EF4-FFF2-40B4-BE49-F238E27FC236}">
                <a16:creationId xmlns:a16="http://schemas.microsoft.com/office/drawing/2014/main" id="{02D22261-B265-D2F9-79A3-B3FE9BC589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04875" y="777876"/>
            <a:ext cx="7726363" cy="4172584"/>
          </a:xfrm>
        </p:spPr>
        <p:txBody>
          <a:bodyPr vert="horz" lIns="180000" tIns="45720" rIns="91440" bIns="45720" rtlCol="0" anchor="t">
            <a:normAutofit/>
          </a:bodyPr>
          <a:lstStyle/>
          <a:p>
            <a:r>
              <a:rPr lang="fr-FR" dirty="0" err="1">
                <a:latin typeface="Arial"/>
                <a:cs typeface="Arial"/>
              </a:rPr>
              <a:t>We</a:t>
            </a:r>
            <a:r>
              <a:rPr lang="fr-FR" dirty="0">
                <a:latin typeface="Arial"/>
                <a:cs typeface="Arial"/>
              </a:rPr>
              <a:t> </a:t>
            </a:r>
            <a:r>
              <a:rPr lang="fr-FR" dirty="0" err="1">
                <a:latin typeface="Arial"/>
                <a:cs typeface="Arial"/>
              </a:rPr>
              <a:t>aim</a:t>
            </a:r>
            <a:r>
              <a:rPr lang="fr-FR" dirty="0">
                <a:latin typeface="Arial"/>
                <a:cs typeface="Arial"/>
              </a:rPr>
              <a:t> to </a:t>
            </a:r>
            <a:r>
              <a:rPr lang="fr-FR" dirty="0" err="1">
                <a:latin typeface="Arial"/>
                <a:cs typeface="Arial"/>
              </a:rPr>
              <a:t>find</a:t>
            </a:r>
            <a:r>
              <a:rPr lang="fr-FR" dirty="0">
                <a:latin typeface="Arial"/>
                <a:cs typeface="Arial"/>
              </a:rPr>
              <a:t> a </a:t>
            </a:r>
            <a:r>
              <a:rPr lang="fr-FR" dirty="0" err="1">
                <a:latin typeface="Arial"/>
                <a:cs typeface="Arial"/>
              </a:rPr>
              <a:t>relationship</a:t>
            </a:r>
            <a:r>
              <a:rPr lang="fr-FR" dirty="0">
                <a:latin typeface="Arial"/>
                <a:cs typeface="Arial"/>
              </a:rPr>
              <a:t> for the time t </a:t>
            </a:r>
            <a:r>
              <a:rPr lang="fr-FR" dirty="0" err="1">
                <a:latin typeface="Arial"/>
                <a:cs typeface="Arial"/>
              </a:rPr>
              <a:t>it</a:t>
            </a:r>
            <a:r>
              <a:rPr lang="fr-FR" dirty="0">
                <a:latin typeface="Arial"/>
                <a:cs typeface="Arial"/>
              </a:rPr>
              <a:t> </a:t>
            </a:r>
            <a:r>
              <a:rPr lang="fr-FR" dirty="0" err="1">
                <a:latin typeface="Arial"/>
                <a:cs typeface="Arial"/>
              </a:rPr>
              <a:t>takes</a:t>
            </a:r>
            <a:r>
              <a:rPr lang="fr-FR" dirty="0">
                <a:latin typeface="Arial"/>
                <a:cs typeface="Arial"/>
              </a:rPr>
              <a:t> for an </a:t>
            </a:r>
            <a:r>
              <a:rPr lang="fr-FR" dirty="0" err="1">
                <a:latin typeface="Arial"/>
                <a:cs typeface="Arial"/>
              </a:rPr>
              <a:t>object</a:t>
            </a:r>
            <a:r>
              <a:rPr lang="fr-FR" dirty="0">
                <a:latin typeface="Arial"/>
                <a:cs typeface="Arial"/>
              </a:rPr>
              <a:t> </a:t>
            </a:r>
            <a:r>
              <a:rPr lang="fr-FR" dirty="0" err="1">
                <a:latin typeface="Arial"/>
                <a:cs typeface="Arial"/>
              </a:rPr>
              <a:t>initially</a:t>
            </a:r>
            <a:r>
              <a:rPr lang="fr-FR" dirty="0">
                <a:latin typeface="Arial"/>
                <a:cs typeface="Arial"/>
              </a:rPr>
              <a:t> at </a:t>
            </a:r>
            <a:r>
              <a:rPr lang="fr-FR" dirty="0" err="1">
                <a:latin typeface="Arial"/>
                <a:cs typeface="Arial"/>
              </a:rPr>
              <a:t>rest</a:t>
            </a:r>
            <a:r>
              <a:rPr lang="fr-FR" dirty="0">
                <a:latin typeface="Arial"/>
                <a:cs typeface="Arial"/>
              </a:rPr>
              <a:t> to </a:t>
            </a:r>
            <a:r>
              <a:rPr lang="fr-FR" dirty="0" err="1">
                <a:latin typeface="Arial"/>
                <a:cs typeface="Arial"/>
              </a:rPr>
              <a:t>fall</a:t>
            </a:r>
            <a:r>
              <a:rPr lang="fr-FR" dirty="0">
                <a:latin typeface="Arial"/>
                <a:cs typeface="Arial"/>
              </a:rPr>
              <a:t> a certain distance h, </a:t>
            </a:r>
            <a:r>
              <a:rPr lang="fr-FR" dirty="0" err="1">
                <a:latin typeface="Arial"/>
                <a:cs typeface="Arial"/>
              </a:rPr>
              <a:t>under</a:t>
            </a:r>
            <a:r>
              <a:rPr lang="fr-FR" dirty="0">
                <a:latin typeface="Arial"/>
                <a:cs typeface="Arial"/>
              </a:rPr>
              <a:t> the influence of </a:t>
            </a:r>
            <a:r>
              <a:rPr lang="fr-FR" dirty="0" err="1">
                <a:latin typeface="Arial"/>
                <a:cs typeface="Arial"/>
              </a:rPr>
              <a:t>gravity</a:t>
            </a:r>
            <a:r>
              <a:rPr lang="fr-FR" dirty="0">
                <a:latin typeface="Arial"/>
                <a:cs typeface="Arial"/>
              </a:rPr>
              <a:t> g. (</a:t>
            </a:r>
            <a:r>
              <a:rPr lang="fr-FR" dirty="0" err="1">
                <a:latin typeface="Arial"/>
                <a:cs typeface="Arial"/>
              </a:rPr>
              <a:t>We</a:t>
            </a:r>
            <a:r>
              <a:rPr lang="fr-FR" dirty="0">
                <a:latin typeface="Arial"/>
                <a:cs typeface="Arial"/>
              </a:rPr>
              <a:t> </a:t>
            </a:r>
            <a:r>
              <a:rPr lang="fr-FR" dirty="0" err="1">
                <a:latin typeface="Arial"/>
                <a:cs typeface="Arial"/>
              </a:rPr>
              <a:t>neglect</a:t>
            </a:r>
            <a:r>
              <a:rPr lang="fr-FR" dirty="0">
                <a:latin typeface="Arial"/>
                <a:cs typeface="Arial"/>
              </a:rPr>
              <a:t> friction)</a:t>
            </a:r>
          </a:p>
          <a:p>
            <a:endParaRPr lang="fr-FR">
              <a:latin typeface="Arial"/>
              <a:cs typeface="Arial"/>
            </a:endParaRPr>
          </a:p>
          <a:p>
            <a:r>
              <a:rPr lang="fr-FR" dirty="0" err="1">
                <a:latin typeface="Arial"/>
                <a:cs typeface="Arial"/>
              </a:rPr>
              <a:t>Step</a:t>
            </a:r>
            <a:r>
              <a:rPr lang="fr-FR" dirty="0">
                <a:latin typeface="Arial"/>
                <a:cs typeface="Arial"/>
              </a:rPr>
              <a:t> 1 :</a:t>
            </a:r>
          </a:p>
          <a:p>
            <a:pPr lvl="1" indent="-342900">
              <a:buFont typeface="Courier New" pitchFamily="2" charset="2"/>
              <a:buChar char="o"/>
            </a:pPr>
            <a:r>
              <a:rPr lang="fr-FR" dirty="0" err="1">
                <a:latin typeface="Arial"/>
                <a:cs typeface="Arial"/>
              </a:rPr>
              <a:t>What</a:t>
            </a:r>
            <a:r>
              <a:rPr lang="fr-FR" dirty="0">
                <a:latin typeface="Arial"/>
                <a:cs typeface="Arial"/>
              </a:rPr>
              <a:t> are the </a:t>
            </a:r>
            <a:r>
              <a:rPr lang="fr-FR" dirty="0" err="1">
                <a:latin typeface="Arial"/>
                <a:cs typeface="Arial"/>
              </a:rPr>
              <a:t>physical</a:t>
            </a:r>
            <a:r>
              <a:rPr lang="fr-FR" dirty="0">
                <a:latin typeface="Arial"/>
                <a:cs typeface="Arial"/>
              </a:rPr>
              <a:t> variables ?</a:t>
            </a:r>
          </a:p>
          <a:p>
            <a:pPr lvl="1" indent="-342900">
              <a:buFont typeface="Courier New" pitchFamily="2" charset="2"/>
              <a:buChar char="o"/>
            </a:pPr>
            <a:r>
              <a:rPr lang="fr-FR" dirty="0" err="1">
                <a:latin typeface="Arial"/>
                <a:cs typeface="Arial"/>
              </a:rPr>
              <a:t>What</a:t>
            </a:r>
            <a:r>
              <a:rPr lang="fr-FR" dirty="0">
                <a:latin typeface="Arial"/>
                <a:cs typeface="Arial"/>
              </a:rPr>
              <a:t> are </a:t>
            </a:r>
            <a:r>
              <a:rPr lang="fr-FR" dirty="0" err="1">
                <a:latin typeface="Arial"/>
                <a:cs typeface="Arial"/>
              </a:rPr>
              <a:t>their</a:t>
            </a:r>
            <a:r>
              <a:rPr lang="fr-FR" dirty="0">
                <a:latin typeface="Arial"/>
                <a:cs typeface="Arial"/>
              </a:rPr>
              <a:t> </a:t>
            </a:r>
            <a:r>
              <a:rPr lang="fr-FR" dirty="0" err="1">
                <a:latin typeface="Arial"/>
                <a:cs typeface="Arial"/>
              </a:rPr>
              <a:t>physical</a:t>
            </a:r>
            <a:r>
              <a:rPr lang="fr-FR" dirty="0">
                <a:latin typeface="Arial"/>
                <a:cs typeface="Arial"/>
              </a:rPr>
              <a:t> dimensions ?</a:t>
            </a:r>
          </a:p>
          <a:p>
            <a:pPr lvl="1" indent="-342900">
              <a:buFont typeface="Courier New" pitchFamily="2" charset="2"/>
              <a:buChar char="o"/>
            </a:pPr>
            <a:endParaRPr lang="fr-FR">
              <a:latin typeface="Arial"/>
              <a:cs typeface="Arial"/>
            </a:endParaRPr>
          </a:p>
          <a:p>
            <a:pPr lvl="1" indent="-342900">
              <a:buFont typeface="Courier New" pitchFamily="2" charset="2"/>
              <a:buChar char="o"/>
            </a:pPr>
            <a:endParaRPr lang="fr-FR">
              <a:latin typeface="Arial"/>
              <a:cs typeface="Arial"/>
            </a:endParaRPr>
          </a:p>
          <a:p>
            <a:pPr lvl="1" indent="-342900">
              <a:buFont typeface="Courier New" pitchFamily="2" charset="2"/>
              <a:buChar char="o"/>
            </a:pPr>
            <a:r>
              <a:rPr lang="fr-FR" dirty="0">
                <a:latin typeface="Arial"/>
                <a:cs typeface="Arial"/>
              </a:rPr>
              <a:t>t = [s]</a:t>
            </a:r>
          </a:p>
          <a:p>
            <a:pPr lvl="1" indent="-342900">
              <a:buFont typeface="Courier New" pitchFamily="2" charset="2"/>
              <a:buChar char="o"/>
            </a:pPr>
            <a:r>
              <a:rPr lang="fr-FR" dirty="0">
                <a:latin typeface="Arial"/>
                <a:cs typeface="Arial"/>
              </a:rPr>
              <a:t>h = [m]</a:t>
            </a:r>
          </a:p>
          <a:p>
            <a:pPr lvl="1" indent="-342900">
              <a:buFont typeface="Courier New" pitchFamily="2" charset="2"/>
              <a:buChar char="o"/>
            </a:pPr>
            <a:r>
              <a:rPr lang="fr-FR" dirty="0">
                <a:latin typeface="Arial"/>
                <a:cs typeface="Arial"/>
              </a:rPr>
              <a:t>g = [a] = [m/s²]</a:t>
            </a:r>
          </a:p>
          <a:p>
            <a:pPr lvl="1" indent="-342900">
              <a:buFont typeface="Courier New" pitchFamily="2" charset="2"/>
              <a:buChar char="o"/>
            </a:pPr>
            <a:endParaRPr lang="fr-FR">
              <a:latin typeface="Arial"/>
              <a:cs typeface="Arial"/>
            </a:endParaRPr>
          </a:p>
          <a:p>
            <a:pPr lvl="1" indent="-342900">
              <a:buFont typeface="Courier New" pitchFamily="2" charset="2"/>
              <a:buChar char="o"/>
            </a:pPr>
            <a:r>
              <a:rPr lang="fr-FR" dirty="0">
                <a:latin typeface="Arial"/>
                <a:cs typeface="Arial"/>
              </a:rPr>
              <a:t>N = 3</a:t>
            </a:r>
          </a:p>
        </p:txBody>
      </p:sp>
      <p:sp>
        <p:nvSpPr>
          <p:cNvPr id="3" name="Titre 2">
            <a:extLst>
              <a:ext uri="{FF2B5EF4-FFF2-40B4-BE49-F238E27FC236}">
                <a16:creationId xmlns:a16="http://schemas.microsoft.com/office/drawing/2014/main" id="{25CA41DF-3457-A71B-9EB5-DC01DD13B3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>
                <a:latin typeface="Franklin Gothic Demi Cond"/>
                <a:ea typeface="Roboto Black"/>
                <a:cs typeface="Arial"/>
              </a:rPr>
              <a:t>Exemple</a:t>
            </a:r>
            <a:endParaRPr lang="fr-FR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20867B5-48CD-FF94-B74A-2F7E048924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CH"/>
              <a:t>NAME EVENT / NAME PRESENTATION</a:t>
            </a:r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87F97A1-A001-76C7-0078-ED3F4320CF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>
                <a:latin typeface="Arial"/>
                <a:cs typeface="Arial"/>
              </a:rPr>
              <a:t>Gaëtan Cortes</a:t>
            </a:r>
            <a:endParaRPr lang="en-US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77A2A7A-C77B-0482-E340-DB8057FAFC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E1CD7C-2161-7D43-862E-CE4C333CD873}" type="slidenum">
              <a:rPr lang="fr-FR" smtClean="0"/>
              <a:pPr/>
              <a:t>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646117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83C868F-80F3-4B54-C814-1D8B7138894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>
            <a:extLst>
              <a:ext uri="{FF2B5EF4-FFF2-40B4-BE49-F238E27FC236}">
                <a16:creationId xmlns:a16="http://schemas.microsoft.com/office/drawing/2014/main" id="{64789E48-06B1-901D-9EC4-3A0487ED41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>
                <a:latin typeface="Franklin Gothic Demi Cond"/>
                <a:ea typeface="Roboto Black"/>
                <a:cs typeface="Arial"/>
              </a:rPr>
              <a:t>Example</a:t>
            </a:r>
            <a:endParaRPr lang="fr-FR" b="0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A87D790-01E3-8CC9-A7E0-AD2C6970F0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CH"/>
              <a:t>NAME EVENT / NAME PRESENTATION</a:t>
            </a:r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3A737F1-9840-128A-5C3B-0D29E805A7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>
                <a:latin typeface="Arial"/>
                <a:cs typeface="Arial"/>
              </a:rPr>
              <a:t>Gaëtan Cortes</a:t>
            </a:r>
            <a:endParaRPr lang="en-US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C6FAE16-AC87-370E-A507-E308F2E422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E1CD7C-2161-7D43-862E-CE4C333CD873}" type="slidenum">
              <a:rPr lang="fr-FR" smtClean="0"/>
              <a:pPr/>
              <a:t>6</a:t>
            </a:fld>
            <a:endParaRPr lang="fr-FR"/>
          </a:p>
        </p:txBody>
      </p:sp>
      <p:sp>
        <p:nvSpPr>
          <p:cNvPr id="12" name="Espace réservé du contenu 1">
            <a:extLst>
              <a:ext uri="{FF2B5EF4-FFF2-40B4-BE49-F238E27FC236}">
                <a16:creationId xmlns:a16="http://schemas.microsoft.com/office/drawing/2014/main" id="{BEC8A9EB-0F36-9634-12E5-A8A83C00D8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04875" y="777876"/>
            <a:ext cx="7726363" cy="4172584"/>
          </a:xfrm>
        </p:spPr>
        <p:txBody>
          <a:bodyPr vert="horz" lIns="180000" tIns="45720" rIns="91440" bIns="45720" rtlCol="0" anchor="t">
            <a:normAutofit/>
          </a:bodyPr>
          <a:lstStyle/>
          <a:p>
            <a:r>
              <a:rPr lang="fr-FR" err="1">
                <a:latin typeface="Arial"/>
                <a:cs typeface="Arial"/>
              </a:rPr>
              <a:t>Step</a:t>
            </a:r>
            <a:r>
              <a:rPr lang="fr-FR">
                <a:latin typeface="Arial"/>
                <a:cs typeface="Arial"/>
              </a:rPr>
              <a:t> 2 : </a:t>
            </a:r>
            <a:r>
              <a:rPr lang="fr-FR" err="1">
                <a:latin typeface="Arial"/>
                <a:cs typeface="Arial"/>
              </a:rPr>
              <a:t>build</a:t>
            </a:r>
            <a:r>
              <a:rPr lang="fr-FR">
                <a:latin typeface="Arial"/>
                <a:cs typeface="Arial"/>
              </a:rPr>
              <a:t> the matrix </a:t>
            </a:r>
            <a:r>
              <a:rPr lang="fr-FR" err="1">
                <a:latin typeface="Arial"/>
                <a:cs typeface="Arial"/>
              </a:rPr>
              <a:t>with</a:t>
            </a:r>
            <a:r>
              <a:rPr lang="fr-FR">
                <a:latin typeface="Arial"/>
                <a:cs typeface="Arial"/>
              </a:rPr>
              <a:t> :</a:t>
            </a:r>
            <a:endParaRPr lang="en-US"/>
          </a:p>
          <a:p>
            <a:pPr lvl="1" indent="-342900">
              <a:buFont typeface="Courier New" pitchFamily="2" charset="2"/>
              <a:buChar char="o"/>
            </a:pPr>
            <a:r>
              <a:rPr lang="fr-FR">
                <a:latin typeface="Arial"/>
                <a:cs typeface="Arial"/>
              </a:rPr>
              <a:t>Physical variables in </a:t>
            </a:r>
            <a:r>
              <a:rPr lang="fr-FR" err="1">
                <a:latin typeface="Arial"/>
                <a:cs typeface="Arial"/>
              </a:rPr>
              <a:t>columns</a:t>
            </a:r>
            <a:endParaRPr lang="fr-FR">
              <a:latin typeface="Arial"/>
              <a:cs typeface="Arial"/>
            </a:endParaRPr>
          </a:p>
          <a:p>
            <a:pPr lvl="1" indent="-342900">
              <a:buFont typeface="Courier New" pitchFamily="2" charset="2"/>
              <a:buChar char="o"/>
            </a:pPr>
            <a:r>
              <a:rPr lang="fr-FR">
                <a:latin typeface="Arial"/>
                <a:cs typeface="Arial"/>
              </a:rPr>
              <a:t>Physical dimensions in </a:t>
            </a:r>
            <a:r>
              <a:rPr lang="fr-FR" err="1">
                <a:latin typeface="Arial"/>
                <a:cs typeface="Arial"/>
              </a:rPr>
              <a:t>row</a:t>
            </a:r>
            <a:endParaRPr lang="fr-FR">
              <a:latin typeface="Arial"/>
              <a:cs typeface="Arial"/>
            </a:endParaRPr>
          </a:p>
          <a:p>
            <a:pPr lvl="1" indent="-342900">
              <a:buFont typeface="Courier New" pitchFamily="2" charset="2"/>
              <a:buChar char="o"/>
            </a:pPr>
            <a:endParaRPr lang="fr-FR"/>
          </a:p>
          <a:p>
            <a:pPr lvl="1" indent="-342900">
              <a:buFont typeface="Courier New" pitchFamily="2" charset="2"/>
              <a:buChar char="o"/>
            </a:pPr>
            <a:endParaRPr lang="fr-FR"/>
          </a:p>
        </p:txBody>
      </p:sp>
      <p:graphicFrame>
        <p:nvGraphicFramePr>
          <p:cNvPr id="14" name="Table 13">
            <a:extLst>
              <a:ext uri="{FF2B5EF4-FFF2-40B4-BE49-F238E27FC236}">
                <a16:creationId xmlns:a16="http://schemas.microsoft.com/office/drawing/2014/main" id="{825DF67D-B71B-4BDD-23CE-6D914ACF1F1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6383379"/>
              </p:ext>
            </p:extLst>
          </p:nvPr>
        </p:nvGraphicFramePr>
        <p:xfrm>
          <a:off x="1881051" y="2020497"/>
          <a:ext cx="1716124" cy="11125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29031">
                  <a:extLst>
                    <a:ext uri="{9D8B030D-6E8A-4147-A177-3AD203B41FA5}">
                      <a16:colId xmlns:a16="http://schemas.microsoft.com/office/drawing/2014/main" val="277741364"/>
                    </a:ext>
                  </a:extLst>
                </a:gridCol>
                <a:gridCol w="429031">
                  <a:extLst>
                    <a:ext uri="{9D8B030D-6E8A-4147-A177-3AD203B41FA5}">
                      <a16:colId xmlns:a16="http://schemas.microsoft.com/office/drawing/2014/main" val="1863098572"/>
                    </a:ext>
                  </a:extLst>
                </a:gridCol>
                <a:gridCol w="429031">
                  <a:extLst>
                    <a:ext uri="{9D8B030D-6E8A-4147-A177-3AD203B41FA5}">
                      <a16:colId xmlns:a16="http://schemas.microsoft.com/office/drawing/2014/main" val="4225754975"/>
                    </a:ext>
                  </a:extLst>
                </a:gridCol>
                <a:gridCol w="429031">
                  <a:extLst>
                    <a:ext uri="{9D8B030D-6E8A-4147-A177-3AD203B41FA5}">
                      <a16:colId xmlns:a16="http://schemas.microsoft.com/office/drawing/2014/main" val="346062207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/>
                        <a:t>t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/>
                        <a:t>g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/>
                        <a:t>h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9035939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/>
                        <a:t>s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-2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907299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/>
                        <a:t>m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33974986"/>
                  </a:ext>
                </a:extLst>
              </a:tr>
            </a:tbl>
          </a:graphicData>
        </a:graphic>
      </p:graphicFrame>
      <p:sp>
        <p:nvSpPr>
          <p:cNvPr id="15" name="Arrow: Right 14">
            <a:extLst>
              <a:ext uri="{FF2B5EF4-FFF2-40B4-BE49-F238E27FC236}">
                <a16:creationId xmlns:a16="http://schemas.microsoft.com/office/drawing/2014/main" id="{6DF519CB-4563-D5B1-32CA-D8F4A680463B}"/>
              </a:ext>
            </a:extLst>
          </p:cNvPr>
          <p:cNvSpPr/>
          <p:nvPr/>
        </p:nvSpPr>
        <p:spPr>
          <a:xfrm>
            <a:off x="3853542" y="2408464"/>
            <a:ext cx="1020535" cy="326571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Espace réservé du contenu 1">
            <a:extLst>
              <a:ext uri="{FF2B5EF4-FFF2-40B4-BE49-F238E27FC236}">
                <a16:creationId xmlns:a16="http://schemas.microsoft.com/office/drawing/2014/main" id="{4C283D91-8341-A97A-11AA-0017C3CC8803}"/>
              </a:ext>
            </a:extLst>
          </p:cNvPr>
          <p:cNvSpPr txBox="1">
            <a:spLocks/>
          </p:cNvSpPr>
          <p:nvPr/>
        </p:nvSpPr>
        <p:spPr>
          <a:xfrm>
            <a:off x="4869996" y="2024289"/>
            <a:ext cx="3946300" cy="1478371"/>
          </a:xfrm>
          <a:prstGeom prst="rect">
            <a:avLst/>
          </a:prstGeom>
        </p:spPr>
        <p:txBody>
          <a:bodyPr vert="horz" lIns="180000" tIns="45720" rIns="91440" bIns="45720" rtlCol="0" anchor="t">
            <a:normAutofit lnSpcReduction="10000"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Clr>
                <a:schemeClr val="accent1"/>
              </a:buClr>
              <a:buSzPct val="90000"/>
              <a:buFont typeface="Wingdings" pitchFamily="2" charset="2"/>
              <a:buChar char="§"/>
              <a:defRPr sz="1800" b="0" i="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600" b="0" i="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SzPct val="90000"/>
              <a:buFont typeface="Wingdings" pitchFamily="2" charset="2"/>
              <a:buChar char="§"/>
              <a:defRPr sz="1500" b="0" i="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>
                <a:latin typeface="Arial"/>
                <a:cs typeface="Arial"/>
              </a:rPr>
              <a:t>This </a:t>
            </a:r>
            <a:r>
              <a:rPr lang="fr-FR" err="1">
                <a:latin typeface="Arial"/>
                <a:cs typeface="Arial"/>
              </a:rPr>
              <a:t>is</a:t>
            </a:r>
            <a:r>
              <a:rPr lang="fr-FR">
                <a:latin typeface="Arial"/>
                <a:cs typeface="Arial"/>
              </a:rPr>
              <a:t> a matrix of </a:t>
            </a:r>
            <a:r>
              <a:rPr lang="fr-FR" err="1">
                <a:latin typeface="Arial"/>
                <a:cs typeface="Arial"/>
              </a:rPr>
              <a:t>rank</a:t>
            </a:r>
            <a:r>
              <a:rPr lang="fr-FR">
                <a:latin typeface="Arial"/>
                <a:cs typeface="Arial"/>
              </a:rPr>
              <a:t> K = 2 !</a:t>
            </a:r>
            <a:endParaRPr lang="en-US"/>
          </a:p>
          <a:p>
            <a:endParaRPr lang="fr-FR"/>
          </a:p>
          <a:p>
            <a:r>
              <a:rPr lang="fr-FR" err="1">
                <a:latin typeface="Arial"/>
                <a:cs typeface="Arial"/>
              </a:rPr>
              <a:t>Step</a:t>
            </a:r>
            <a:r>
              <a:rPr lang="fr-FR">
                <a:latin typeface="Arial"/>
                <a:cs typeface="Arial"/>
              </a:rPr>
              <a:t> 3 : </a:t>
            </a:r>
            <a:r>
              <a:rPr lang="fr-FR" err="1">
                <a:latin typeface="Arial"/>
                <a:cs typeface="Arial"/>
              </a:rPr>
              <a:t>Determine</a:t>
            </a:r>
            <a:r>
              <a:rPr lang="fr-FR">
                <a:latin typeface="Arial"/>
                <a:cs typeface="Arial"/>
              </a:rPr>
              <a:t> the </a:t>
            </a:r>
            <a:r>
              <a:rPr lang="fr-FR" err="1">
                <a:latin typeface="Arial"/>
                <a:cs typeface="Arial"/>
              </a:rPr>
              <a:t>number</a:t>
            </a:r>
            <a:r>
              <a:rPr lang="fr-FR">
                <a:latin typeface="Arial"/>
                <a:cs typeface="Arial"/>
              </a:rPr>
              <a:t> of </a:t>
            </a:r>
            <a:r>
              <a:rPr lang="fr-FR" err="1">
                <a:latin typeface="Arial"/>
                <a:cs typeface="Arial"/>
              </a:rPr>
              <a:t>dimensionless</a:t>
            </a:r>
            <a:r>
              <a:rPr lang="fr-FR">
                <a:latin typeface="Arial"/>
                <a:cs typeface="Arial"/>
              </a:rPr>
              <a:t> </a:t>
            </a:r>
            <a:r>
              <a:rPr lang="fr-FR" err="1">
                <a:latin typeface="Arial"/>
                <a:cs typeface="Arial"/>
              </a:rPr>
              <a:t>parameters</a:t>
            </a:r>
            <a:r>
              <a:rPr lang="fr-FR">
                <a:latin typeface="Arial"/>
                <a:cs typeface="Arial"/>
              </a:rPr>
              <a:t> p</a:t>
            </a:r>
          </a:p>
          <a:p>
            <a:pPr lvl="1" indent="-342900">
              <a:buFont typeface="Courier New" pitchFamily="2" charset="2"/>
              <a:buChar char="o"/>
            </a:pPr>
            <a:r>
              <a:rPr lang="fr-FR">
                <a:latin typeface="Arial"/>
                <a:cs typeface="Arial"/>
              </a:rPr>
              <a:t>P = N – K = 3 – 2 = 1</a:t>
            </a:r>
            <a:endParaRPr lang="fr-FR"/>
          </a:p>
          <a:p>
            <a:pPr lvl="1" indent="-342900">
              <a:buFont typeface="Courier New" pitchFamily="2" charset="2"/>
              <a:buChar char="o"/>
            </a:pP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79895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2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34180C6-3248-5BCC-36AC-E8C6406721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>
            <a:extLst>
              <a:ext uri="{FF2B5EF4-FFF2-40B4-BE49-F238E27FC236}">
                <a16:creationId xmlns:a16="http://schemas.microsoft.com/office/drawing/2014/main" id="{79832C07-350B-D1A4-B47A-AEA10C5A85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>
                <a:latin typeface="Franklin Gothic Demi Cond"/>
                <a:ea typeface="Roboto Black"/>
                <a:cs typeface="Arial"/>
              </a:rPr>
              <a:t>Example</a:t>
            </a:r>
            <a:endParaRPr lang="en-US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C9172B5-6C1D-4A44-F6AE-847AF2E660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CH"/>
              <a:t>NAME EVENT / NAME PRESENTATION</a:t>
            </a:r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5E7CFD5-D1EE-BC2D-3FC1-6BDD427856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>
                <a:latin typeface="Arial"/>
                <a:cs typeface="Arial"/>
              </a:rPr>
              <a:t>Gaëtan Cortes</a:t>
            </a:r>
            <a:endParaRPr lang="en-US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6F135CE-D5CB-8AA2-C4ED-9FABC34EE9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E1CD7C-2161-7D43-862E-CE4C333CD873}" type="slidenum">
              <a:rPr lang="fr-FR" smtClean="0"/>
              <a:pPr/>
              <a:t>7</a:t>
            </a:fld>
            <a:endParaRPr lang="fr-FR"/>
          </a:p>
        </p:txBody>
      </p:sp>
      <p:sp>
        <p:nvSpPr>
          <p:cNvPr id="8" name="Espace réservé du contenu 1">
            <a:extLst>
              <a:ext uri="{FF2B5EF4-FFF2-40B4-BE49-F238E27FC236}">
                <a16:creationId xmlns:a16="http://schemas.microsoft.com/office/drawing/2014/main" id="{54718A4F-75C2-D5AA-2BBF-CDA8E816FD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04875" y="777876"/>
            <a:ext cx="7726363" cy="4172584"/>
          </a:xfrm>
        </p:spPr>
        <p:txBody>
          <a:bodyPr vert="horz" lIns="180000" tIns="45720" rIns="91440" bIns="45720" rtlCol="0" anchor="t">
            <a:normAutofit lnSpcReduction="10000"/>
          </a:bodyPr>
          <a:lstStyle/>
          <a:p>
            <a:r>
              <a:rPr lang="fr-FR" dirty="0" err="1">
                <a:latin typeface="Arial"/>
                <a:cs typeface="Arial"/>
              </a:rPr>
              <a:t>Step</a:t>
            </a:r>
            <a:r>
              <a:rPr lang="fr-FR" dirty="0">
                <a:latin typeface="Arial"/>
                <a:cs typeface="Arial"/>
              </a:rPr>
              <a:t> 4 : Chose and </a:t>
            </a:r>
            <a:r>
              <a:rPr lang="fr-FR" dirty="0" err="1">
                <a:latin typeface="Arial"/>
                <a:cs typeface="Arial"/>
              </a:rPr>
              <a:t>build</a:t>
            </a:r>
            <a:r>
              <a:rPr lang="fr-FR" dirty="0">
                <a:latin typeface="Arial"/>
                <a:cs typeface="Arial"/>
              </a:rPr>
              <a:t> the p </a:t>
            </a:r>
            <a:r>
              <a:rPr lang="fr-FR" dirty="0" err="1">
                <a:latin typeface="Arial"/>
                <a:cs typeface="Arial"/>
              </a:rPr>
              <a:t>dimensionless</a:t>
            </a:r>
            <a:r>
              <a:rPr lang="fr-FR" dirty="0">
                <a:latin typeface="Arial"/>
                <a:cs typeface="Arial"/>
              </a:rPr>
              <a:t> </a:t>
            </a:r>
            <a:r>
              <a:rPr lang="fr-FR" dirty="0" err="1">
                <a:latin typeface="Arial"/>
                <a:cs typeface="Arial"/>
              </a:rPr>
              <a:t>parameters</a:t>
            </a:r>
            <a:endParaRPr lang="fr-FR">
              <a:latin typeface="Arial"/>
              <a:cs typeface="Arial"/>
            </a:endParaRPr>
          </a:p>
          <a:p>
            <a:pPr lvl="1" indent="-342900">
              <a:buFont typeface="Courier New" pitchFamily="2" charset="2"/>
              <a:buChar char="o"/>
            </a:pPr>
            <a:r>
              <a:rPr lang="fr-FR" err="1">
                <a:latin typeface="Arial"/>
                <a:cs typeface="Arial"/>
              </a:rPr>
              <a:t>We</a:t>
            </a:r>
            <a:r>
              <a:rPr lang="fr-FR" dirty="0">
                <a:latin typeface="Arial"/>
                <a:cs typeface="Arial"/>
              </a:rPr>
              <a:t> </a:t>
            </a:r>
            <a:r>
              <a:rPr lang="fr-FR" err="1">
                <a:latin typeface="Arial"/>
                <a:cs typeface="Arial"/>
              </a:rPr>
              <a:t>need</a:t>
            </a:r>
            <a:r>
              <a:rPr lang="fr-FR" dirty="0">
                <a:latin typeface="Arial"/>
                <a:cs typeface="Arial"/>
              </a:rPr>
              <a:t> </a:t>
            </a:r>
            <a:r>
              <a:rPr lang="fr-FR" err="1">
                <a:latin typeface="Arial"/>
                <a:cs typeface="Arial"/>
              </a:rPr>
              <a:t>only</a:t>
            </a:r>
            <a:r>
              <a:rPr lang="fr-FR" dirty="0">
                <a:latin typeface="Arial"/>
                <a:cs typeface="Arial"/>
              </a:rPr>
              <a:t> 1 : </a:t>
            </a:r>
            <a:r>
              <a:rPr lang="fr-FR" err="1">
                <a:latin typeface="Arial"/>
                <a:cs typeface="Arial"/>
              </a:rPr>
              <a:t>since</a:t>
            </a:r>
            <a:r>
              <a:rPr lang="fr-FR" dirty="0">
                <a:latin typeface="Arial"/>
                <a:cs typeface="Arial"/>
              </a:rPr>
              <a:t> </a:t>
            </a:r>
            <a:r>
              <a:rPr lang="fr-FR" err="1">
                <a:latin typeface="Arial"/>
                <a:cs typeface="Arial"/>
              </a:rPr>
              <a:t>we</a:t>
            </a:r>
            <a:r>
              <a:rPr lang="fr-FR" dirty="0">
                <a:latin typeface="Arial"/>
                <a:cs typeface="Arial"/>
              </a:rPr>
              <a:t> </a:t>
            </a:r>
            <a:r>
              <a:rPr lang="fr-FR" err="1">
                <a:latin typeface="Arial"/>
                <a:cs typeface="Arial"/>
              </a:rPr>
              <a:t>want</a:t>
            </a:r>
            <a:r>
              <a:rPr lang="fr-FR" dirty="0">
                <a:latin typeface="Arial"/>
                <a:cs typeface="Arial"/>
              </a:rPr>
              <a:t> to </a:t>
            </a:r>
            <a:r>
              <a:rPr lang="fr-FR" err="1">
                <a:latin typeface="Arial"/>
                <a:cs typeface="Arial"/>
              </a:rPr>
              <a:t>find</a:t>
            </a:r>
            <a:r>
              <a:rPr lang="fr-FR" dirty="0">
                <a:latin typeface="Arial"/>
                <a:cs typeface="Arial"/>
              </a:rPr>
              <a:t> t at the end, </a:t>
            </a:r>
            <a:r>
              <a:rPr lang="fr-FR" err="1">
                <a:latin typeface="Arial"/>
                <a:cs typeface="Arial"/>
              </a:rPr>
              <a:t>let's</a:t>
            </a:r>
            <a:r>
              <a:rPr lang="fr-FR" dirty="0">
                <a:latin typeface="Arial"/>
                <a:cs typeface="Arial"/>
              </a:rPr>
              <a:t> </a:t>
            </a:r>
            <a:r>
              <a:rPr lang="fr-FR" err="1">
                <a:latin typeface="Arial"/>
                <a:cs typeface="Arial"/>
              </a:rPr>
              <a:t>take</a:t>
            </a:r>
            <a:r>
              <a:rPr lang="fr-FR" dirty="0">
                <a:latin typeface="Arial"/>
                <a:cs typeface="Arial"/>
              </a:rPr>
              <a:t> </a:t>
            </a:r>
            <a:r>
              <a:rPr lang="fr-FR" err="1">
                <a:latin typeface="Arial"/>
                <a:cs typeface="Arial"/>
              </a:rPr>
              <a:t>it</a:t>
            </a:r>
            <a:r>
              <a:rPr lang="fr-FR" dirty="0">
                <a:latin typeface="Arial"/>
                <a:cs typeface="Arial"/>
              </a:rPr>
              <a:t> as a basis ! (</a:t>
            </a:r>
            <a:r>
              <a:rPr lang="fr-FR" err="1">
                <a:latin typeface="Arial"/>
                <a:cs typeface="Arial"/>
              </a:rPr>
              <a:t>we</a:t>
            </a:r>
            <a:r>
              <a:rPr lang="fr-FR" dirty="0">
                <a:latin typeface="Arial"/>
                <a:cs typeface="Arial"/>
              </a:rPr>
              <a:t> </a:t>
            </a:r>
            <a:r>
              <a:rPr lang="fr-FR" err="1">
                <a:latin typeface="Arial"/>
                <a:cs typeface="Arial"/>
              </a:rPr>
              <a:t>could</a:t>
            </a:r>
            <a:r>
              <a:rPr lang="fr-FR" dirty="0">
                <a:latin typeface="Arial"/>
                <a:cs typeface="Arial"/>
              </a:rPr>
              <a:t> </a:t>
            </a:r>
            <a:r>
              <a:rPr lang="fr-FR" err="1">
                <a:latin typeface="Arial"/>
                <a:cs typeface="Arial"/>
              </a:rPr>
              <a:t>also</a:t>
            </a:r>
            <a:r>
              <a:rPr lang="fr-FR" dirty="0">
                <a:latin typeface="Arial"/>
                <a:cs typeface="Arial"/>
              </a:rPr>
              <a:t> </a:t>
            </a:r>
            <a:r>
              <a:rPr lang="fr-FR" err="1">
                <a:latin typeface="Arial"/>
                <a:cs typeface="Arial"/>
              </a:rPr>
              <a:t>search</a:t>
            </a:r>
            <a:r>
              <a:rPr lang="fr-FR" dirty="0">
                <a:latin typeface="Arial"/>
                <a:cs typeface="Arial"/>
              </a:rPr>
              <a:t> h for a </a:t>
            </a:r>
            <a:r>
              <a:rPr lang="fr-FR" err="1">
                <a:latin typeface="Arial"/>
                <a:cs typeface="Arial"/>
              </a:rPr>
              <a:t>given</a:t>
            </a:r>
            <a:r>
              <a:rPr lang="fr-FR" dirty="0">
                <a:latin typeface="Arial"/>
                <a:cs typeface="Arial"/>
              </a:rPr>
              <a:t> t …)</a:t>
            </a:r>
          </a:p>
          <a:p>
            <a:pPr lvl="1" indent="-342900">
              <a:buFont typeface="Courier New" pitchFamily="2" charset="2"/>
              <a:buChar char="o"/>
            </a:pPr>
            <a:r>
              <a:rPr lang="fr-FR" dirty="0" err="1">
                <a:latin typeface="Arial"/>
                <a:cs typeface="Arial"/>
              </a:rPr>
              <a:t>We</a:t>
            </a:r>
            <a:r>
              <a:rPr lang="fr-FR" dirty="0">
                <a:latin typeface="Arial"/>
                <a:cs typeface="Arial"/>
              </a:rPr>
              <a:t> </a:t>
            </a:r>
            <a:r>
              <a:rPr lang="fr-FR" dirty="0" err="1">
                <a:latin typeface="Arial"/>
                <a:cs typeface="Arial"/>
              </a:rPr>
              <a:t>need</a:t>
            </a:r>
            <a:r>
              <a:rPr lang="fr-FR" dirty="0">
                <a:latin typeface="Arial"/>
                <a:cs typeface="Arial"/>
              </a:rPr>
              <a:t> to balance t </a:t>
            </a:r>
            <a:r>
              <a:rPr lang="fr-FR" dirty="0" err="1">
                <a:latin typeface="Arial"/>
                <a:cs typeface="Arial"/>
              </a:rPr>
              <a:t>with</a:t>
            </a:r>
            <a:r>
              <a:rPr lang="fr-FR" dirty="0">
                <a:latin typeface="Arial"/>
                <a:cs typeface="Arial"/>
              </a:rPr>
              <a:t> the </a:t>
            </a:r>
            <a:r>
              <a:rPr lang="fr-FR" dirty="0" err="1">
                <a:latin typeface="Arial"/>
                <a:cs typeface="Arial"/>
              </a:rPr>
              <a:t>other</a:t>
            </a:r>
            <a:r>
              <a:rPr lang="fr-FR" dirty="0">
                <a:latin typeface="Arial"/>
                <a:cs typeface="Arial"/>
              </a:rPr>
              <a:t> N-P </a:t>
            </a:r>
            <a:r>
              <a:rPr lang="fr-FR" dirty="0" err="1">
                <a:latin typeface="Arial"/>
                <a:cs typeface="Arial"/>
              </a:rPr>
              <a:t>physical</a:t>
            </a:r>
            <a:r>
              <a:rPr lang="fr-FR" dirty="0">
                <a:latin typeface="Arial"/>
                <a:cs typeface="Arial"/>
              </a:rPr>
              <a:t> variables to </a:t>
            </a:r>
            <a:r>
              <a:rPr lang="fr-FR" dirty="0" err="1">
                <a:latin typeface="Arial"/>
                <a:cs typeface="Arial"/>
              </a:rPr>
              <a:t>make</a:t>
            </a:r>
            <a:r>
              <a:rPr lang="fr-FR" dirty="0">
                <a:latin typeface="Arial"/>
                <a:cs typeface="Arial"/>
              </a:rPr>
              <a:t> π </a:t>
            </a:r>
            <a:r>
              <a:rPr lang="fr-FR" dirty="0" err="1">
                <a:latin typeface="Arial"/>
                <a:cs typeface="Arial"/>
              </a:rPr>
              <a:t>dimensionless</a:t>
            </a:r>
            <a:endParaRPr lang="fr-FR">
              <a:latin typeface="Arial"/>
              <a:cs typeface="Arial"/>
            </a:endParaRPr>
          </a:p>
          <a:p>
            <a:pPr lvl="1" indent="-342900">
              <a:buFont typeface="Courier New" pitchFamily="2" charset="2"/>
              <a:buChar char="o"/>
            </a:pPr>
            <a:endParaRPr lang="fr-FR">
              <a:latin typeface="Arial"/>
              <a:cs typeface="Arial"/>
            </a:endParaRPr>
          </a:p>
          <a:p>
            <a:pPr lvl="1" indent="-342900">
              <a:buFont typeface="Courier New" pitchFamily="2" charset="2"/>
              <a:buChar char="o"/>
            </a:pPr>
            <a:endParaRPr lang="fr-FR" dirty="0">
              <a:latin typeface="Arial"/>
              <a:cs typeface="Arial"/>
            </a:endParaRPr>
          </a:p>
          <a:p>
            <a:pPr lvl="1" indent="-342900">
              <a:buFont typeface="Courier New" pitchFamily="2" charset="2"/>
              <a:buChar char="o"/>
            </a:pPr>
            <a:r>
              <a:rPr lang="fr-FR" dirty="0">
                <a:latin typeface="Arial"/>
                <a:cs typeface="Arial"/>
              </a:rPr>
              <a:t>For </a:t>
            </a:r>
            <a:r>
              <a:rPr lang="fr-FR" dirty="0" err="1">
                <a:latin typeface="Arial"/>
                <a:cs typeface="Arial"/>
              </a:rPr>
              <a:t>easier</a:t>
            </a:r>
            <a:r>
              <a:rPr lang="fr-FR" dirty="0">
                <a:latin typeface="Arial"/>
                <a:cs typeface="Arial"/>
              </a:rPr>
              <a:t> </a:t>
            </a:r>
            <a:r>
              <a:rPr lang="fr-FR" dirty="0" err="1">
                <a:latin typeface="Arial"/>
                <a:cs typeface="Arial"/>
              </a:rPr>
              <a:t>resolution</a:t>
            </a:r>
            <a:r>
              <a:rPr lang="fr-FR" dirty="0">
                <a:latin typeface="Arial"/>
                <a:cs typeface="Arial"/>
              </a:rPr>
              <a:t>, </a:t>
            </a:r>
            <a:r>
              <a:rPr lang="fr-FR" dirty="0" err="1">
                <a:latin typeface="Arial"/>
                <a:cs typeface="Arial"/>
              </a:rPr>
              <a:t>let's</a:t>
            </a:r>
            <a:r>
              <a:rPr lang="fr-FR" dirty="0">
                <a:latin typeface="Arial"/>
                <a:cs typeface="Arial"/>
              </a:rPr>
              <a:t> replace the </a:t>
            </a:r>
            <a:r>
              <a:rPr lang="fr-FR" dirty="0" err="1">
                <a:latin typeface="Arial"/>
                <a:cs typeface="Arial"/>
              </a:rPr>
              <a:t>physical</a:t>
            </a:r>
            <a:r>
              <a:rPr lang="fr-FR" dirty="0">
                <a:latin typeface="Arial"/>
                <a:cs typeface="Arial"/>
              </a:rPr>
              <a:t> variables </a:t>
            </a:r>
            <a:r>
              <a:rPr lang="fr-FR" dirty="0" err="1">
                <a:latin typeface="Arial"/>
                <a:cs typeface="Arial"/>
              </a:rPr>
              <a:t>with</a:t>
            </a:r>
            <a:r>
              <a:rPr lang="fr-FR" dirty="0">
                <a:latin typeface="Arial"/>
                <a:cs typeface="Arial"/>
              </a:rPr>
              <a:t> </a:t>
            </a:r>
            <a:r>
              <a:rPr lang="fr-FR" dirty="0" err="1">
                <a:latin typeface="Arial"/>
                <a:cs typeface="Arial"/>
              </a:rPr>
              <a:t>their</a:t>
            </a:r>
            <a:r>
              <a:rPr lang="fr-FR" dirty="0">
                <a:latin typeface="Arial"/>
                <a:cs typeface="Arial"/>
              </a:rPr>
              <a:t> dimensions</a:t>
            </a:r>
            <a:endParaRPr lang="fr-FR"/>
          </a:p>
          <a:p>
            <a:pPr lvl="1" indent="-342900">
              <a:buFont typeface="Courier New" pitchFamily="2" charset="2"/>
              <a:buChar char="o"/>
            </a:pPr>
            <a:endParaRPr lang="fr-FR">
              <a:latin typeface="Arial"/>
              <a:cs typeface="Arial"/>
            </a:endParaRPr>
          </a:p>
          <a:p>
            <a:pPr lvl="1" indent="-342900">
              <a:buFont typeface="Courier New" pitchFamily="2" charset="2"/>
              <a:buChar char="o"/>
            </a:pPr>
            <a:endParaRPr lang="fr-FR" dirty="0">
              <a:latin typeface="Arial"/>
              <a:cs typeface="Arial"/>
            </a:endParaRPr>
          </a:p>
          <a:p>
            <a:pPr lvl="1" indent="-342900">
              <a:buFont typeface="Courier New" pitchFamily="2" charset="2"/>
              <a:buChar char="o"/>
            </a:pPr>
            <a:r>
              <a:rPr lang="fr-FR" dirty="0" err="1">
                <a:latin typeface="Arial"/>
                <a:cs typeface="Arial"/>
              </a:rPr>
              <a:t>We</a:t>
            </a:r>
            <a:r>
              <a:rPr lang="fr-FR" dirty="0">
                <a:latin typeface="Arial"/>
                <a:cs typeface="Arial"/>
              </a:rPr>
              <a:t> can solve </a:t>
            </a:r>
            <a:r>
              <a:rPr lang="fr-FR" dirty="0" err="1">
                <a:latin typeface="Arial"/>
                <a:cs typeface="Arial"/>
              </a:rPr>
              <a:t>this</a:t>
            </a:r>
            <a:r>
              <a:rPr lang="fr-FR" dirty="0">
                <a:latin typeface="Arial"/>
                <a:cs typeface="Arial"/>
              </a:rPr>
              <a:t> </a:t>
            </a:r>
            <a:r>
              <a:rPr lang="fr-FR" dirty="0" err="1">
                <a:latin typeface="Arial"/>
                <a:cs typeface="Arial"/>
              </a:rPr>
              <a:t>independently</a:t>
            </a:r>
            <a:r>
              <a:rPr lang="fr-FR" dirty="0">
                <a:latin typeface="Arial"/>
                <a:cs typeface="Arial"/>
              </a:rPr>
              <a:t> for </a:t>
            </a:r>
            <a:r>
              <a:rPr lang="fr-FR" dirty="0" err="1">
                <a:latin typeface="Arial"/>
                <a:cs typeface="Arial"/>
              </a:rPr>
              <a:t>each</a:t>
            </a:r>
            <a:r>
              <a:rPr lang="fr-FR" dirty="0">
                <a:latin typeface="Arial"/>
                <a:cs typeface="Arial"/>
              </a:rPr>
              <a:t> dimension !</a:t>
            </a:r>
            <a:endParaRPr lang="fr-FR" dirty="0"/>
          </a:p>
          <a:p>
            <a:pPr lvl="2"/>
            <a:r>
              <a:rPr lang="fr-FR" dirty="0">
                <a:latin typeface="Arial"/>
                <a:cs typeface="Arial"/>
              </a:rPr>
              <a:t>second, T : 0 = 1 + 2a</a:t>
            </a:r>
          </a:p>
          <a:p>
            <a:pPr lvl="2"/>
            <a:r>
              <a:rPr lang="fr-FR" dirty="0" err="1">
                <a:latin typeface="Arial"/>
                <a:cs typeface="Arial"/>
              </a:rPr>
              <a:t>meter</a:t>
            </a:r>
            <a:r>
              <a:rPr lang="fr-FR" dirty="0">
                <a:latin typeface="Arial"/>
                <a:cs typeface="Arial"/>
              </a:rPr>
              <a:t>, L : 0 = -a - b</a:t>
            </a:r>
          </a:p>
          <a:p>
            <a:pPr lvl="2"/>
            <a:endParaRPr lang="fr-FR">
              <a:latin typeface="Arial"/>
              <a:cs typeface="Arial"/>
            </a:endParaRPr>
          </a:p>
          <a:p>
            <a:pPr lvl="2"/>
            <a:r>
              <a:rPr lang="fr-FR" dirty="0">
                <a:latin typeface="Arial"/>
                <a:cs typeface="Arial"/>
              </a:rPr>
              <a:t>a = -1/2</a:t>
            </a:r>
          </a:p>
          <a:p>
            <a:pPr lvl="2"/>
            <a:r>
              <a:rPr lang="fr-FR" dirty="0">
                <a:latin typeface="Arial"/>
                <a:cs typeface="Arial"/>
              </a:rPr>
              <a:t>b = 1/2</a:t>
            </a:r>
          </a:p>
          <a:p>
            <a:pPr lvl="1" indent="-342900">
              <a:buFont typeface="Courier New" pitchFamily="2" charset="2"/>
              <a:buChar char="o"/>
            </a:pPr>
            <a:endParaRPr lang="fr-FR">
              <a:latin typeface="Arial"/>
              <a:cs typeface="Arial"/>
            </a:endParaRP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B95FE4FD-B02F-F2B7-75B7-774225BDA43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90509" y="3623021"/>
            <a:ext cx="2147206" cy="1057037"/>
          </a:xfrm>
          <a:prstGeom prst="rect">
            <a:avLst/>
          </a:prstGeom>
        </p:spPr>
      </p:pic>
      <p:sp>
        <p:nvSpPr>
          <p:cNvPr id="13" name="Arrow: Right 12">
            <a:extLst>
              <a:ext uri="{FF2B5EF4-FFF2-40B4-BE49-F238E27FC236}">
                <a16:creationId xmlns:a16="http://schemas.microsoft.com/office/drawing/2014/main" id="{64335689-2700-0398-28D9-3E2F4EF3041F}"/>
              </a:ext>
            </a:extLst>
          </p:cNvPr>
          <p:cNvSpPr/>
          <p:nvPr/>
        </p:nvSpPr>
        <p:spPr>
          <a:xfrm>
            <a:off x="4180113" y="4049485"/>
            <a:ext cx="1028700" cy="269421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F8B1AE31-8045-EF59-86E4-7F206A4764B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33007" y="1911336"/>
            <a:ext cx="3861708" cy="430922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9F69CED5-5831-F697-1A24-11C41D0C7E0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53342" y="2875614"/>
            <a:ext cx="5021036" cy="4536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54307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/>
      <p:bldP spid="1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2335101-1351-359E-516D-A15E049B6B3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>
            <a:extLst>
              <a:ext uri="{FF2B5EF4-FFF2-40B4-BE49-F238E27FC236}">
                <a16:creationId xmlns:a16="http://schemas.microsoft.com/office/drawing/2014/main" id="{E756BDE0-EB80-AC24-0ADE-DA0F2529A4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>
                <a:latin typeface="Franklin Gothic Demi Cond"/>
                <a:ea typeface="Roboto Black"/>
                <a:cs typeface="Arial"/>
              </a:rPr>
              <a:t>Example</a:t>
            </a:r>
            <a:endParaRPr lang="en-US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D7066D9-E0C7-0811-4831-2E5B1E1A80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CH"/>
              <a:t>NAME EVENT / NAME PRESENTATION</a:t>
            </a:r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0BDAD47-9F2D-3A0F-E1FE-7FBFD61EE3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>
                <a:latin typeface="Arial"/>
                <a:cs typeface="Arial"/>
              </a:rPr>
              <a:t>Gaëtan Cortes</a:t>
            </a:r>
            <a:endParaRPr lang="en-US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550E8358-0D92-6764-7EC4-B65096695D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E1CD7C-2161-7D43-862E-CE4C333CD873}" type="slidenum">
              <a:rPr lang="fr-FR" smtClean="0"/>
              <a:pPr/>
              <a:t>8</a:t>
            </a:fld>
            <a:endParaRPr lang="fr-FR"/>
          </a:p>
        </p:txBody>
      </p:sp>
      <p:sp>
        <p:nvSpPr>
          <p:cNvPr id="8" name="Espace réservé du contenu 1">
            <a:extLst>
              <a:ext uri="{FF2B5EF4-FFF2-40B4-BE49-F238E27FC236}">
                <a16:creationId xmlns:a16="http://schemas.microsoft.com/office/drawing/2014/main" id="{ECC79E3D-CCF0-48BD-816B-12B27BD760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04875" y="777876"/>
            <a:ext cx="6069013" cy="4172584"/>
          </a:xfrm>
        </p:spPr>
        <p:txBody>
          <a:bodyPr vert="horz" lIns="180000" tIns="45720" rIns="91440" bIns="45720" rtlCol="0" anchor="t">
            <a:normAutofit/>
          </a:bodyPr>
          <a:lstStyle/>
          <a:p>
            <a:r>
              <a:rPr lang="fr-FR" dirty="0" err="1">
                <a:latin typeface="Arial"/>
                <a:cs typeface="Arial"/>
              </a:rPr>
              <a:t>Step</a:t>
            </a:r>
            <a:r>
              <a:rPr lang="fr-FR" dirty="0">
                <a:latin typeface="Arial"/>
                <a:cs typeface="Arial"/>
              </a:rPr>
              <a:t> 5 : </a:t>
            </a:r>
            <a:r>
              <a:rPr lang="fr-FR" dirty="0" err="1">
                <a:latin typeface="Arial"/>
                <a:cs typeface="Arial"/>
              </a:rPr>
              <a:t>let's</a:t>
            </a:r>
            <a:r>
              <a:rPr lang="fr-FR" dirty="0">
                <a:latin typeface="Arial"/>
                <a:cs typeface="Arial"/>
              </a:rPr>
              <a:t> </a:t>
            </a:r>
            <a:r>
              <a:rPr lang="fr-FR" dirty="0" err="1">
                <a:latin typeface="Arial"/>
                <a:cs typeface="Arial"/>
              </a:rPr>
              <a:t>find</a:t>
            </a:r>
            <a:r>
              <a:rPr lang="fr-FR" dirty="0">
                <a:latin typeface="Arial"/>
                <a:cs typeface="Arial"/>
              </a:rPr>
              <a:t> the relation for t !</a:t>
            </a:r>
          </a:p>
          <a:p>
            <a:pPr lvl="1" indent="-342900">
              <a:buFont typeface="Courier New" pitchFamily="2" charset="2"/>
              <a:buChar char="o"/>
            </a:pPr>
            <a:r>
              <a:rPr lang="fr-FR" dirty="0">
                <a:latin typeface="Arial"/>
                <a:cs typeface="Arial"/>
              </a:rPr>
              <a:t>If </a:t>
            </a:r>
            <a:r>
              <a:rPr lang="fr-FR" dirty="0" err="1">
                <a:latin typeface="Arial"/>
                <a:cs typeface="Arial"/>
              </a:rPr>
              <a:t>you</a:t>
            </a:r>
            <a:r>
              <a:rPr lang="fr-FR" dirty="0">
                <a:latin typeface="Arial"/>
                <a:cs typeface="Arial"/>
              </a:rPr>
              <a:t> know t, g and h, how </a:t>
            </a:r>
            <a:r>
              <a:rPr lang="fr-FR" dirty="0" err="1">
                <a:latin typeface="Arial"/>
                <a:cs typeface="Arial"/>
              </a:rPr>
              <a:t>many</a:t>
            </a:r>
            <a:r>
              <a:rPr lang="fr-FR" dirty="0">
                <a:latin typeface="Arial"/>
                <a:cs typeface="Arial"/>
              </a:rPr>
              <a:t> </a:t>
            </a:r>
            <a:r>
              <a:rPr lang="fr-FR" dirty="0" err="1">
                <a:latin typeface="Arial"/>
                <a:cs typeface="Arial"/>
              </a:rPr>
              <a:t>experiments</a:t>
            </a:r>
            <a:r>
              <a:rPr lang="fr-FR" dirty="0">
                <a:latin typeface="Arial"/>
                <a:cs typeface="Arial"/>
              </a:rPr>
              <a:t> </a:t>
            </a:r>
            <a:r>
              <a:rPr lang="fr-FR" dirty="0" err="1">
                <a:latin typeface="Arial"/>
                <a:cs typeface="Arial"/>
              </a:rPr>
              <a:t>will</a:t>
            </a:r>
            <a:r>
              <a:rPr lang="fr-FR" dirty="0">
                <a:latin typeface="Arial"/>
                <a:cs typeface="Arial"/>
              </a:rPr>
              <a:t> </a:t>
            </a:r>
            <a:r>
              <a:rPr lang="fr-FR" dirty="0" err="1">
                <a:latin typeface="Arial"/>
                <a:cs typeface="Arial"/>
              </a:rPr>
              <a:t>you</a:t>
            </a:r>
            <a:r>
              <a:rPr lang="fr-FR" dirty="0">
                <a:latin typeface="Arial"/>
                <a:cs typeface="Arial"/>
              </a:rPr>
              <a:t> </a:t>
            </a:r>
            <a:r>
              <a:rPr lang="fr-FR" dirty="0" err="1">
                <a:latin typeface="Arial"/>
                <a:cs typeface="Arial"/>
              </a:rPr>
              <a:t>need</a:t>
            </a:r>
            <a:r>
              <a:rPr lang="fr-FR" dirty="0">
                <a:latin typeface="Arial"/>
                <a:cs typeface="Arial"/>
              </a:rPr>
              <a:t> to do to </a:t>
            </a:r>
            <a:r>
              <a:rPr lang="fr-FR" dirty="0" err="1">
                <a:latin typeface="Arial"/>
                <a:cs typeface="Arial"/>
              </a:rPr>
              <a:t>determine</a:t>
            </a:r>
            <a:r>
              <a:rPr lang="fr-FR" dirty="0">
                <a:latin typeface="Arial"/>
                <a:cs typeface="Arial"/>
              </a:rPr>
              <a:t> the </a:t>
            </a:r>
            <a:r>
              <a:rPr lang="fr-FR" dirty="0" err="1">
                <a:latin typeface="Arial"/>
                <a:cs typeface="Arial"/>
              </a:rPr>
              <a:t>numerical</a:t>
            </a:r>
            <a:r>
              <a:rPr lang="fr-FR" dirty="0">
                <a:latin typeface="Arial"/>
                <a:cs typeface="Arial"/>
              </a:rPr>
              <a:t> value of π ?</a:t>
            </a:r>
          </a:p>
          <a:p>
            <a:pPr lvl="1" indent="-342900">
              <a:buFont typeface="Courier New" pitchFamily="2" charset="2"/>
              <a:buChar char="o"/>
            </a:pPr>
            <a:endParaRPr lang="fr-FR">
              <a:latin typeface="Arial"/>
              <a:cs typeface="Arial"/>
            </a:endParaRPr>
          </a:p>
          <a:p>
            <a:pPr lvl="1" indent="-342900">
              <a:buFont typeface="Courier New" pitchFamily="2" charset="2"/>
              <a:buChar char="o"/>
            </a:pPr>
            <a:r>
              <a:rPr lang="fr-FR" dirty="0" err="1">
                <a:latin typeface="Arial"/>
                <a:cs typeface="Arial"/>
              </a:rPr>
              <a:t>After</a:t>
            </a:r>
            <a:r>
              <a:rPr lang="fr-FR" dirty="0">
                <a:latin typeface="Arial"/>
                <a:cs typeface="Arial"/>
              </a:rPr>
              <a:t> one </a:t>
            </a:r>
            <a:r>
              <a:rPr lang="fr-FR" dirty="0" err="1">
                <a:latin typeface="Arial"/>
                <a:cs typeface="Arial"/>
              </a:rPr>
              <a:t>experiment</a:t>
            </a:r>
            <a:r>
              <a:rPr lang="fr-FR" dirty="0">
                <a:latin typeface="Arial"/>
                <a:cs typeface="Arial"/>
              </a:rPr>
              <a:t>, </a:t>
            </a:r>
            <a:r>
              <a:rPr lang="fr-FR" dirty="0" err="1">
                <a:latin typeface="Arial"/>
                <a:cs typeface="Arial"/>
              </a:rPr>
              <a:t>we</a:t>
            </a:r>
            <a:r>
              <a:rPr lang="fr-FR" dirty="0">
                <a:latin typeface="Arial"/>
                <a:cs typeface="Arial"/>
              </a:rPr>
              <a:t> </a:t>
            </a:r>
            <a:r>
              <a:rPr lang="fr-FR" dirty="0" err="1">
                <a:latin typeface="Arial"/>
                <a:cs typeface="Arial"/>
              </a:rPr>
              <a:t>find</a:t>
            </a:r>
            <a:r>
              <a:rPr lang="fr-FR" dirty="0">
                <a:latin typeface="Arial"/>
                <a:cs typeface="Arial"/>
              </a:rPr>
              <a:t> π² = 2 !</a:t>
            </a:r>
          </a:p>
          <a:p>
            <a:pPr lvl="1" indent="-342900">
              <a:buFont typeface="Courier New" pitchFamily="2" charset="2"/>
              <a:buChar char="o"/>
            </a:pPr>
            <a:endParaRPr lang="fr-FR">
              <a:latin typeface="Arial"/>
              <a:cs typeface="Arial"/>
            </a:endParaRPr>
          </a:p>
          <a:p>
            <a:pPr lvl="1" indent="-342900">
              <a:buFont typeface="Courier New" pitchFamily="2" charset="2"/>
              <a:buChar char="o"/>
            </a:pPr>
            <a:r>
              <a:rPr lang="fr-FR" dirty="0">
                <a:latin typeface="Arial"/>
                <a:cs typeface="Arial"/>
              </a:rPr>
              <a:t>By </a:t>
            </a:r>
            <a:r>
              <a:rPr lang="fr-FR" dirty="0" err="1">
                <a:latin typeface="Arial"/>
                <a:cs typeface="Arial"/>
              </a:rPr>
              <a:t>isolating</a:t>
            </a:r>
            <a:r>
              <a:rPr lang="fr-FR" dirty="0">
                <a:latin typeface="Arial"/>
                <a:cs typeface="Arial"/>
              </a:rPr>
              <a:t> t, </a:t>
            </a:r>
            <a:r>
              <a:rPr lang="fr-FR" dirty="0" err="1">
                <a:latin typeface="Arial"/>
                <a:cs typeface="Arial"/>
              </a:rPr>
              <a:t>we</a:t>
            </a:r>
            <a:r>
              <a:rPr lang="fr-FR" dirty="0">
                <a:latin typeface="Arial"/>
                <a:cs typeface="Arial"/>
              </a:rPr>
              <a:t> </a:t>
            </a:r>
            <a:r>
              <a:rPr lang="fr-FR" dirty="0" err="1">
                <a:latin typeface="Arial"/>
                <a:cs typeface="Arial"/>
              </a:rPr>
              <a:t>find</a:t>
            </a:r>
            <a:r>
              <a:rPr lang="fr-FR" dirty="0">
                <a:latin typeface="Arial"/>
                <a:cs typeface="Arial"/>
              </a:rPr>
              <a:t> :</a:t>
            </a:r>
          </a:p>
          <a:p>
            <a:pPr lvl="1" indent="-342900">
              <a:buFont typeface="Courier New" pitchFamily="2" charset="2"/>
              <a:buChar char="o"/>
            </a:pPr>
            <a:endParaRPr lang="fr-FR">
              <a:latin typeface="Arial"/>
              <a:cs typeface="Arial"/>
            </a:endParaRPr>
          </a:p>
          <a:p>
            <a:pPr lvl="1" indent="-342900">
              <a:buFont typeface="Courier New" pitchFamily="2" charset="2"/>
              <a:buChar char="o"/>
            </a:pPr>
            <a:endParaRPr lang="fr-FR">
              <a:latin typeface="Arial"/>
              <a:cs typeface="Arial"/>
            </a:endParaRPr>
          </a:p>
          <a:p>
            <a:pPr lvl="1" indent="-342900">
              <a:buFont typeface="Courier New" pitchFamily="2" charset="2"/>
              <a:buChar char="o"/>
            </a:pPr>
            <a:endParaRPr lang="fr-FR">
              <a:latin typeface="Arial"/>
              <a:cs typeface="Arial"/>
            </a:endParaRPr>
          </a:p>
          <a:p>
            <a:pPr lvl="1" indent="-342900">
              <a:buFont typeface="Courier New" pitchFamily="2" charset="2"/>
              <a:buChar char="o"/>
            </a:pPr>
            <a:endParaRPr lang="fr-FR">
              <a:latin typeface="Arial"/>
              <a:cs typeface="Arial"/>
            </a:endParaRPr>
          </a:p>
          <a:p>
            <a:pPr lvl="1" indent="-342900">
              <a:buFont typeface="Courier New" pitchFamily="2" charset="2"/>
              <a:buChar char="o"/>
            </a:pPr>
            <a:endParaRPr lang="fr-FR">
              <a:latin typeface="Arial"/>
              <a:cs typeface="Arial"/>
            </a:endParaRPr>
          </a:p>
          <a:p>
            <a:pPr lvl="1" indent="-342900">
              <a:buFont typeface="Courier New" pitchFamily="2" charset="2"/>
              <a:buChar char="o"/>
            </a:pPr>
            <a:endParaRPr lang="fr-FR">
              <a:latin typeface="Arial"/>
              <a:cs typeface="Arial"/>
            </a:endParaRPr>
          </a:p>
          <a:p>
            <a:pPr lvl="1" indent="-342900">
              <a:buFont typeface="Courier New" pitchFamily="2" charset="2"/>
              <a:buChar char="o"/>
            </a:pPr>
            <a:r>
              <a:rPr lang="fr-FR" dirty="0" err="1">
                <a:latin typeface="Arial"/>
                <a:cs typeface="Arial"/>
              </a:rPr>
              <a:t>Which</a:t>
            </a:r>
            <a:r>
              <a:rPr lang="fr-FR" dirty="0">
                <a:latin typeface="Arial"/>
                <a:cs typeface="Arial"/>
              </a:rPr>
              <a:t> </a:t>
            </a:r>
            <a:r>
              <a:rPr lang="fr-FR" dirty="0" err="1">
                <a:latin typeface="Arial"/>
                <a:cs typeface="Arial"/>
              </a:rPr>
              <a:t>is</a:t>
            </a:r>
            <a:r>
              <a:rPr lang="fr-FR" dirty="0">
                <a:latin typeface="Arial"/>
                <a:cs typeface="Arial"/>
              </a:rPr>
              <a:t> the </a:t>
            </a:r>
            <a:r>
              <a:rPr lang="fr-FR" dirty="0" err="1">
                <a:latin typeface="Arial"/>
                <a:cs typeface="Arial"/>
              </a:rPr>
              <a:t>same</a:t>
            </a:r>
            <a:r>
              <a:rPr lang="fr-FR" dirty="0">
                <a:latin typeface="Arial"/>
                <a:cs typeface="Arial"/>
              </a:rPr>
              <a:t> relation </a:t>
            </a:r>
            <a:r>
              <a:rPr lang="fr-FR" dirty="0" err="1">
                <a:latin typeface="Arial"/>
                <a:cs typeface="Arial"/>
              </a:rPr>
              <a:t>we</a:t>
            </a:r>
            <a:r>
              <a:rPr lang="fr-FR" dirty="0">
                <a:latin typeface="Arial"/>
                <a:cs typeface="Arial"/>
              </a:rPr>
              <a:t> </a:t>
            </a:r>
            <a:r>
              <a:rPr lang="fr-FR" dirty="0" err="1">
                <a:latin typeface="Arial"/>
                <a:cs typeface="Arial"/>
              </a:rPr>
              <a:t>would</a:t>
            </a:r>
            <a:r>
              <a:rPr lang="fr-FR" dirty="0">
                <a:latin typeface="Arial"/>
                <a:cs typeface="Arial"/>
              </a:rPr>
              <a:t> </a:t>
            </a:r>
            <a:r>
              <a:rPr lang="fr-FR" dirty="0" err="1">
                <a:latin typeface="Arial"/>
                <a:cs typeface="Arial"/>
              </a:rPr>
              <a:t>find</a:t>
            </a:r>
            <a:r>
              <a:rPr lang="fr-FR" dirty="0">
                <a:latin typeface="Arial"/>
                <a:cs typeface="Arial"/>
              </a:rPr>
              <a:t> by </a:t>
            </a:r>
            <a:r>
              <a:rPr lang="fr-FR" dirty="0" err="1">
                <a:latin typeface="Arial"/>
                <a:cs typeface="Arial"/>
              </a:rPr>
              <a:t>resolving</a:t>
            </a:r>
            <a:r>
              <a:rPr lang="fr-FR" dirty="0">
                <a:latin typeface="Arial"/>
                <a:cs typeface="Arial"/>
              </a:rPr>
              <a:t> </a:t>
            </a:r>
            <a:r>
              <a:rPr lang="fr-FR" dirty="0" err="1">
                <a:latin typeface="Arial"/>
                <a:cs typeface="Arial"/>
              </a:rPr>
              <a:t>kinetics</a:t>
            </a:r>
            <a:r>
              <a:rPr lang="fr-FR" dirty="0">
                <a:latin typeface="Arial"/>
                <a:cs typeface="Arial"/>
              </a:rPr>
              <a:t> </a:t>
            </a:r>
            <a:r>
              <a:rPr lang="fr-FR" dirty="0" err="1">
                <a:latin typeface="Arial"/>
                <a:cs typeface="Arial"/>
              </a:rPr>
              <a:t>with</a:t>
            </a:r>
            <a:r>
              <a:rPr lang="fr-FR" dirty="0">
                <a:latin typeface="Arial"/>
                <a:cs typeface="Arial"/>
              </a:rPr>
              <a:t> </a:t>
            </a:r>
            <a:r>
              <a:rPr lang="fr-FR" dirty="0" err="1">
                <a:latin typeface="Arial"/>
                <a:cs typeface="Arial"/>
              </a:rPr>
              <a:t>acceleration</a:t>
            </a:r>
            <a:r>
              <a:rPr lang="fr-FR" dirty="0">
                <a:latin typeface="Arial"/>
                <a:cs typeface="Arial"/>
              </a:rPr>
              <a:t> = g and initial speed = 0 !</a:t>
            </a:r>
          </a:p>
          <a:p>
            <a:pPr lvl="1" indent="-342900">
              <a:buFont typeface="Courier New" pitchFamily="2" charset="2"/>
              <a:buChar char="o"/>
            </a:pPr>
            <a:endParaRPr lang="fr-FR">
              <a:latin typeface="Arial"/>
              <a:cs typeface="Arial"/>
            </a:endParaRPr>
          </a:p>
          <a:p>
            <a:pPr lvl="1" indent="-342900">
              <a:buFont typeface="Courier New" pitchFamily="2" charset="2"/>
              <a:buChar char="o"/>
            </a:pPr>
            <a:endParaRPr lang="fr-FR">
              <a:latin typeface="Arial"/>
              <a:cs typeface="Arial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254A8C76-FA1E-C71D-7FEE-C499D0E715B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82445" y="1451322"/>
            <a:ext cx="2147206" cy="1057037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60A6EBDC-2AFC-A506-44D4-918CC483F92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63686" y="2821847"/>
            <a:ext cx="2743200" cy="10836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48938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5E348A3-601E-5040-9D4B-47AC98A523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>
            <a:extLst>
              <a:ext uri="{FF2B5EF4-FFF2-40B4-BE49-F238E27FC236}">
                <a16:creationId xmlns:a16="http://schemas.microsoft.com/office/drawing/2014/main" id="{85241A39-4903-B461-C5D8-6622987AD2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04875" y="575811"/>
            <a:ext cx="7726363" cy="4374649"/>
          </a:xfrm>
        </p:spPr>
        <p:txBody>
          <a:bodyPr vert="horz" lIns="180000" tIns="45720" rIns="91440" bIns="45720" rtlCol="0" anchor="t">
            <a:normAutofit fontScale="92500" lnSpcReduction="10000"/>
          </a:bodyPr>
          <a:lstStyle/>
          <a:p>
            <a:r>
              <a:rPr lang="en-US" b="1">
                <a:latin typeface="Arial"/>
                <a:cs typeface="Arial"/>
              </a:rPr>
              <a:t>What if there is more than one dimensionless parameter ? (p &gt; 1)</a:t>
            </a:r>
          </a:p>
          <a:p>
            <a:endParaRPr lang="en-US"/>
          </a:p>
          <a:p>
            <a:r>
              <a:rPr lang="en-US">
                <a:latin typeface="Arial"/>
                <a:cs typeface="Arial"/>
              </a:rPr>
              <a:t>You need to make more experiments, varying the value of the physical variables to find this relation :</a:t>
            </a:r>
          </a:p>
          <a:p>
            <a:endParaRPr lang="en-US"/>
          </a:p>
          <a:p>
            <a:endParaRPr lang="en-US"/>
          </a:p>
          <a:p>
            <a:r>
              <a:rPr lang="en-US">
                <a:latin typeface="Arial"/>
                <a:cs typeface="Arial"/>
              </a:rPr>
              <a:t>In our case, if there was more than one dimensionless parameter (for example, adding air drag/resistance), we would need to solve by experiments :</a:t>
            </a:r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r>
              <a:rPr lang="en-US">
                <a:latin typeface="Arial"/>
                <a:cs typeface="Arial"/>
              </a:rPr>
              <a:t>Be careful the relation f could be non-trivial ! (For example, </a:t>
            </a:r>
            <a:r>
              <a:rPr lang="en-US" b="1">
                <a:latin typeface="Arial"/>
                <a:cs typeface="Arial"/>
              </a:rPr>
              <a:t>the Reynold's number is a dimensionless parameter</a:t>
            </a:r>
            <a:r>
              <a:rPr lang="en-US">
                <a:latin typeface="Arial"/>
                <a:cs typeface="Arial"/>
              </a:rPr>
              <a:t>, influencing other equations through this f in complex ways !)</a:t>
            </a:r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EB98713-5EBA-BC78-4EF3-3082A65B8B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CH"/>
              <a:t>NAME EVENT / NAME PRESENTATION</a:t>
            </a:r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F18F3B9-3501-6061-17D2-49323B1EC8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>
                <a:latin typeface="Arial"/>
                <a:cs typeface="Arial"/>
              </a:rPr>
              <a:t>Gaëtan Cortes</a:t>
            </a:r>
            <a:endParaRPr lang="en-US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BD90FB22-4F14-CDA4-BFFE-8A6364B8FD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E1CD7C-2161-7D43-862E-CE4C333CD873}" type="slidenum">
              <a:rPr lang="fr-FR" smtClean="0"/>
              <a:pPr/>
              <a:t>9</a:t>
            </a:fld>
            <a:endParaRPr lang="fr-FR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0FD3B819-02CB-4E66-980B-8903D08ED11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98373" y="1732905"/>
            <a:ext cx="2743196" cy="387731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B9ED0590-88E3-96CF-D6E5-391300D84BC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98371" y="2917165"/>
            <a:ext cx="2743199" cy="7950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6133453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EPFL - New Colors 2019">
      <a:dk1>
        <a:srgbClr val="413C3A"/>
      </a:dk1>
      <a:lt1>
        <a:srgbClr val="FFFFFF"/>
      </a:lt1>
      <a:dk2>
        <a:srgbClr val="413C3A"/>
      </a:dk2>
      <a:lt2>
        <a:srgbClr val="CAC7C7"/>
      </a:lt2>
      <a:accent1>
        <a:srgbClr val="E30613"/>
      </a:accent1>
      <a:accent2>
        <a:srgbClr val="00A79F"/>
      </a:accent2>
      <a:accent3>
        <a:srgbClr val="413C3A"/>
      </a:accent3>
      <a:accent4>
        <a:srgbClr val="007480"/>
      </a:accent4>
      <a:accent5>
        <a:srgbClr val="F39869"/>
      </a:accent5>
      <a:accent6>
        <a:srgbClr val="B51F1F"/>
      </a:accent6>
      <a:hlink>
        <a:srgbClr val="ED6E9C"/>
      </a:hlink>
      <a:folHlink>
        <a:srgbClr val="4F8FCC"/>
      </a:folHlink>
    </a:clrScheme>
    <a:fontScheme name="EPFL_Beta2">
      <a:majorFont>
        <a:latin typeface="Franklin Gothic Demi Cond"/>
        <a:ea typeface=""/>
        <a:cs typeface=""/>
      </a:majorFont>
      <a:minorFont>
        <a:latin typeface="Arial"/>
        <a:ea typeface=""/>
        <a:cs typeface="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emplate_EPFL_Beta2" id="{6A525B41-3E68-491F-A6C9-0B15EA1321FE}" vid="{993E2952-EB5D-4425-8012-1B04381EBC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BFC127AB4946248A5685C1F92D54FFE" ma:contentTypeVersion="0" ma:contentTypeDescription="Crée un document." ma:contentTypeScope="" ma:versionID="ef3ff242486930b75c69099c0dd02c57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ab09c1ba23edfaa45a5e9d385267c9b5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8F8CE09B-89B1-4B5D-BED2-87C84F077711}">
  <ds:schemaRefs>
    <ds:schemaRef ds:uri="http://purl.org/dc/elements/1.1/"/>
    <ds:schemaRef ds:uri="http://purl.org/dc/terms/"/>
    <ds:schemaRef ds:uri="http://schemas.microsoft.com/internal/obd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348A6C70-7FF5-480A-B09B-7D0A19B2F431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266205E9-12FC-4D6C-B0C7-1E9025EEB158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Thème Office</Template>
  <Application>Microsoft Office PowerPoint</Application>
  <PresentationFormat>On-screen Show (16:9)</PresentationFormat>
  <Slides>10</Slides>
  <Notes>0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Thème Office</vt:lpstr>
      <vt:lpstr>Buckingham-PI theorem</vt:lpstr>
      <vt:lpstr>Statement</vt:lpstr>
      <vt:lpstr>Why is it useful ?</vt:lpstr>
      <vt:lpstr>Steps of the theorem</vt:lpstr>
      <vt:lpstr>Exemple</vt:lpstr>
      <vt:lpstr>Example</vt:lpstr>
      <vt:lpstr>Example</vt:lpstr>
      <vt:lpstr>Example</vt:lpstr>
      <vt:lpstr>PowerPoint Presentation</vt:lpstr>
      <vt:lpstr>Any question 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 to EPFL</dc:title>
  <dc:creator>Utilisateur Microsoft Office</dc:creator>
  <cp:revision>50</cp:revision>
  <dcterms:created xsi:type="dcterms:W3CDTF">2019-04-02T06:24:35Z</dcterms:created>
  <dcterms:modified xsi:type="dcterms:W3CDTF">2025-02-25T06:57:54Z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0x0101001BFC127AB4946248A5685C1F92D54FFE</vt:lpwstr>
  </property>
</Properties>
</file>